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317" r:id="rId3"/>
    <p:sldId id="379" r:id="rId4"/>
    <p:sldId id="318" r:id="rId5"/>
    <p:sldId id="382" r:id="rId6"/>
    <p:sldId id="335" r:id="rId7"/>
    <p:sldId id="336" r:id="rId8"/>
    <p:sldId id="380" r:id="rId9"/>
    <p:sldId id="334" r:id="rId10"/>
    <p:sldId id="337" r:id="rId11"/>
    <p:sldId id="338" r:id="rId12"/>
    <p:sldId id="349" r:id="rId13"/>
    <p:sldId id="378" r:id="rId14"/>
    <p:sldId id="368" r:id="rId15"/>
    <p:sldId id="342" r:id="rId16"/>
    <p:sldId id="341" r:id="rId17"/>
    <p:sldId id="340" r:id="rId18"/>
    <p:sldId id="351" r:id="rId19"/>
    <p:sldId id="383" r:id="rId20"/>
    <p:sldId id="402" r:id="rId21"/>
    <p:sldId id="381" r:id="rId22"/>
    <p:sldId id="343" r:id="rId23"/>
    <p:sldId id="369" r:id="rId24"/>
    <p:sldId id="346" r:id="rId25"/>
    <p:sldId id="348" r:id="rId26"/>
    <p:sldId id="384" r:id="rId27"/>
    <p:sldId id="386" r:id="rId28"/>
    <p:sldId id="385" r:id="rId29"/>
    <p:sldId id="387" r:id="rId30"/>
    <p:sldId id="388" r:id="rId31"/>
    <p:sldId id="389" r:id="rId32"/>
    <p:sldId id="390" r:id="rId33"/>
    <p:sldId id="391" r:id="rId34"/>
    <p:sldId id="393" r:id="rId35"/>
    <p:sldId id="392" r:id="rId36"/>
    <p:sldId id="394" r:id="rId37"/>
    <p:sldId id="395" r:id="rId38"/>
    <p:sldId id="396" r:id="rId39"/>
    <p:sldId id="300" r:id="rId40"/>
    <p:sldId id="357" r:id="rId41"/>
    <p:sldId id="363" r:id="rId42"/>
    <p:sldId id="358" r:id="rId43"/>
    <p:sldId id="359" r:id="rId44"/>
    <p:sldId id="360" r:id="rId45"/>
    <p:sldId id="364" r:id="rId46"/>
    <p:sldId id="365" r:id="rId47"/>
    <p:sldId id="366" r:id="rId48"/>
    <p:sldId id="362" r:id="rId49"/>
    <p:sldId id="374" r:id="rId50"/>
    <p:sldId id="332" r:id="rId51"/>
    <p:sldId id="361" r:id="rId52"/>
    <p:sldId id="370" r:id="rId53"/>
    <p:sldId id="377" r:id="rId54"/>
    <p:sldId id="398" r:id="rId55"/>
    <p:sldId id="373" r:id="rId56"/>
    <p:sldId id="376" r:id="rId57"/>
    <p:sldId id="399" r:id="rId58"/>
    <p:sldId id="400" r:id="rId59"/>
    <p:sldId id="372" r:id="rId60"/>
    <p:sldId id="267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6170"/>
  </p:normalViewPr>
  <p:slideViewPr>
    <p:cSldViewPr snapToGrid="0" snapToObjects="1">
      <p:cViewPr varScale="1">
        <p:scale>
          <a:sx n="139" d="100"/>
          <a:sy n="139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4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12/28/24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12/28/24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089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12/28/24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07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37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89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85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12/28/24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0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9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12/28/24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15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94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6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2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503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3CD66375-42BA-9D49-9AEA-1C3187713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2225" y="4154612"/>
            <a:ext cx="5279646" cy="1492497"/>
          </a:xfrm>
        </p:spPr>
        <p:txBody>
          <a:bodyPr>
            <a:normAutofit/>
          </a:bodyPr>
          <a:lstStyle/>
          <a:p>
            <a:pPr algn="r"/>
            <a:r>
              <a:rPr kumimoji="1" lang="zh-TW" altLang="en-US" sz="3600" b="1" dirty="0">
                <a:latin typeface="Kaiti TC" panose="02010600040101010101" pitchFamily="2" charset="-120"/>
                <a:ea typeface="Kaiti TC" panose="02010600040101010101" pitchFamily="2" charset="-120"/>
              </a:rPr>
              <a:t>ＩＤ：</a:t>
            </a:r>
            <a:r>
              <a:rPr kumimoji="1" lang="en-US" altLang="zh-TW" sz="3600" b="1" dirty="0">
                <a:latin typeface="Kaiti TC" panose="02010600040101010101" pitchFamily="2" charset="-120"/>
                <a:ea typeface="Kaiti TC" panose="02010600040101010101" pitchFamily="2" charset="-120"/>
              </a:rPr>
              <a:t>5112053018</a:t>
            </a:r>
          </a:p>
          <a:p>
            <a:pPr algn="r"/>
            <a:r>
              <a:rPr kumimoji="1" lang="zh-TW" altLang="en-US" sz="3600" b="1" dirty="0">
                <a:latin typeface="Kaiti TC" panose="02010600040101010101" pitchFamily="2" charset="-120"/>
                <a:ea typeface="Kaiti TC" panose="02010600040101010101" pitchFamily="2" charset="-120"/>
              </a:rPr>
              <a:t>報告人：鄭榮明</a:t>
            </a:r>
            <a:endParaRPr kumimoji="1" lang="en-US" altLang="zh-TW" sz="36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E8C80A-524E-A644-86AA-04E0D112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643"/>
            <a:ext cx="5080928" cy="516790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ECF71D0-F2AB-A447-B5F2-D0FE1D879C61}"/>
              </a:ext>
            </a:extLst>
          </p:cNvPr>
          <p:cNvSpPr txBox="1"/>
          <p:nvPr/>
        </p:nvSpPr>
        <p:spPr>
          <a:xfrm>
            <a:off x="4629752" y="1087655"/>
            <a:ext cx="74595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60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國立中興大學應數系</a:t>
            </a:r>
            <a:br>
              <a:rPr kumimoji="1" lang="en-US" altLang="zh-CN" sz="60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CN" altLang="en-US" sz="60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迴歸分析期末報告</a:t>
            </a:r>
            <a:endParaRPr kumimoji="1" lang="zh-TW" altLang="en-US" sz="6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510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資料清理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66E383-FDE2-D64A-8A56-F8899D40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6" y="0"/>
            <a:ext cx="9820274" cy="6858000"/>
          </a:xfrm>
          <a:prstGeom prst="rect">
            <a:avLst/>
          </a:prstGeom>
        </p:spPr>
      </p:pic>
      <p:sp>
        <p:nvSpPr>
          <p:cNvPr id="15" name="框架 14">
            <a:extLst>
              <a:ext uri="{FF2B5EF4-FFF2-40B4-BE49-F238E27FC236}">
                <a16:creationId xmlns:a16="http://schemas.microsoft.com/office/drawing/2014/main" id="{3F5E7AB0-A32A-C04B-B7D5-4490C5901CB4}"/>
              </a:ext>
            </a:extLst>
          </p:cNvPr>
          <p:cNvSpPr/>
          <p:nvPr/>
        </p:nvSpPr>
        <p:spPr>
          <a:xfrm>
            <a:off x="2371726" y="5743575"/>
            <a:ext cx="4329112" cy="1114425"/>
          </a:xfrm>
          <a:prstGeom prst="frame">
            <a:avLst>
              <a:gd name="adj1" fmla="val 38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15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資料清理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573233-8012-4244-A0A3-FE1C6036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8" y="0"/>
            <a:ext cx="10063162" cy="6858000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B61DB4E0-3517-BE4C-973D-17F0DDDF3D5E}"/>
              </a:ext>
            </a:extLst>
          </p:cNvPr>
          <p:cNvSpPr/>
          <p:nvPr/>
        </p:nvSpPr>
        <p:spPr>
          <a:xfrm>
            <a:off x="2157414" y="5700712"/>
            <a:ext cx="3114674" cy="471488"/>
          </a:xfrm>
          <a:prstGeom prst="frame">
            <a:avLst>
              <a:gd name="adj1" fmla="val 38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5" name="框架 4">
            <a:extLst>
              <a:ext uri="{FF2B5EF4-FFF2-40B4-BE49-F238E27FC236}">
                <a16:creationId xmlns:a16="http://schemas.microsoft.com/office/drawing/2014/main" id="{7C1C277A-17BE-604D-9452-5528CC2B4249}"/>
              </a:ext>
            </a:extLst>
          </p:cNvPr>
          <p:cNvSpPr/>
          <p:nvPr/>
        </p:nvSpPr>
        <p:spPr>
          <a:xfrm>
            <a:off x="2157414" y="6279356"/>
            <a:ext cx="5911548" cy="471488"/>
          </a:xfrm>
          <a:prstGeom prst="frame">
            <a:avLst>
              <a:gd name="adj1" fmla="val 38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0E47C05-0AA0-D04C-AF4D-5892864199AD}"/>
              </a:ext>
            </a:extLst>
          </p:cNvPr>
          <p:cNvGrpSpPr/>
          <p:nvPr/>
        </p:nvGrpSpPr>
        <p:grpSpPr>
          <a:xfrm>
            <a:off x="8097538" y="5238492"/>
            <a:ext cx="3936622" cy="1633795"/>
            <a:chOff x="8097538" y="5238492"/>
            <a:chExt cx="3936622" cy="1633795"/>
          </a:xfrm>
        </p:grpSpPr>
        <p:sp>
          <p:nvSpPr>
            <p:cNvPr id="6" name="向下箭號 5">
              <a:extLst>
                <a:ext uri="{FF2B5EF4-FFF2-40B4-BE49-F238E27FC236}">
                  <a16:creationId xmlns:a16="http://schemas.microsoft.com/office/drawing/2014/main" id="{9843DEC9-FDE8-734A-9A7F-24960BC4A2D4}"/>
                </a:ext>
              </a:extLst>
            </p:cNvPr>
            <p:cNvSpPr/>
            <p:nvPr/>
          </p:nvSpPr>
          <p:spPr>
            <a:xfrm rot="5400000">
              <a:off x="8154688" y="6100762"/>
              <a:ext cx="714375" cy="828675"/>
            </a:xfrm>
            <a:prstGeom prst="down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" name="圓角矩形 7">
              <a:extLst>
                <a:ext uri="{FF2B5EF4-FFF2-40B4-BE49-F238E27FC236}">
                  <a16:creationId xmlns:a16="http://schemas.microsoft.com/office/drawing/2014/main" id="{3EE9FEAE-A7EA-4440-A366-3F397408FFDE}"/>
                </a:ext>
              </a:extLst>
            </p:cNvPr>
            <p:cNvSpPr/>
            <p:nvPr/>
          </p:nvSpPr>
          <p:spPr>
            <a:xfrm>
              <a:off x="9084053" y="5238492"/>
              <a:ext cx="2950107" cy="1619508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避免數據外洩</a:t>
              </a:r>
              <a:br>
                <a:rPr kumimoji="1" lang="en-US" altLang="zh-CN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</a:br>
              <a:r>
                <a:rPr kumimoji="1" lang="zh-CN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（</a:t>
              </a:r>
              <a:r>
                <a:rPr kumimoji="1" lang="en" altLang="zh-CN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Data Leakage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）</a:t>
              </a:r>
              <a:endPara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17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資料清理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B194ED-4DCD-8445-A03E-51E366C1C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9" y="0"/>
            <a:ext cx="9834562" cy="6858000"/>
          </a:xfrm>
          <a:prstGeom prst="rect">
            <a:avLst/>
          </a:prstGeom>
        </p:spPr>
      </p:pic>
      <p:sp>
        <p:nvSpPr>
          <p:cNvPr id="5" name="結束點 4">
            <a:extLst>
              <a:ext uri="{FF2B5EF4-FFF2-40B4-BE49-F238E27FC236}">
                <a16:creationId xmlns:a16="http://schemas.microsoft.com/office/drawing/2014/main" id="{D60C6264-C2CF-BE4C-AF94-22D58A437364}"/>
              </a:ext>
            </a:extLst>
          </p:cNvPr>
          <p:cNvSpPr/>
          <p:nvPr/>
        </p:nvSpPr>
        <p:spPr>
          <a:xfrm>
            <a:off x="3702844" y="2207419"/>
            <a:ext cx="7327105" cy="244316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經過清理後整理出</a:t>
            </a:r>
            <a:r>
              <a:rPr kumimoji="1" lang="en-US" altLang="zh-CN" sz="40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19</a:t>
            </a:r>
            <a:r>
              <a:rPr kumimoji="1" lang="zh-CN" altLang="en-US" sz="40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個特徵</a:t>
            </a:r>
            <a:endParaRPr kumimoji="1" lang="en-US" altLang="zh-CN" sz="40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（包含</a:t>
            </a:r>
            <a:r>
              <a:rPr kumimoji="1" lang="en-US" altLang="zh-CN" sz="40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18</a:t>
            </a:r>
            <a:r>
              <a:rPr kumimoji="1" lang="zh-CN" altLang="en-US" sz="40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個變數及</a:t>
            </a:r>
            <a:r>
              <a:rPr kumimoji="1" lang="en-US" altLang="zh-CN" sz="40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1</a:t>
            </a:r>
            <a:r>
              <a:rPr kumimoji="1" lang="zh-CN" altLang="en-US" sz="40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個目標）</a:t>
            </a:r>
            <a:endParaRPr kumimoji="1" lang="zh-TW" altLang="en-US" sz="40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098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目標變數線性轉換</a:t>
            </a:r>
            <a:endParaRPr kumimoji="1" lang="en-US" altLang="zh-CN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4441A5B-1D52-094D-8282-681B263EA928}"/>
              </a:ext>
            </a:extLst>
          </p:cNvPr>
          <p:cNvGrpSpPr/>
          <p:nvPr/>
        </p:nvGrpSpPr>
        <p:grpSpPr>
          <a:xfrm>
            <a:off x="2492943" y="1"/>
            <a:ext cx="9699057" cy="6857999"/>
            <a:chOff x="2492943" y="1"/>
            <a:chExt cx="9699057" cy="685799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F91B33C-7B65-1F46-91EF-F6EAA9081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2943" y="1"/>
              <a:ext cx="9699057" cy="3503595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164D33E-E564-E646-B831-3543BFECD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2943" y="3503597"/>
              <a:ext cx="9699057" cy="3354403"/>
            </a:xfrm>
            <a:prstGeom prst="rect">
              <a:avLst/>
            </a:prstGeom>
          </p:spPr>
        </p:pic>
      </p:grp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C415E9A0-6C42-1D44-B886-F6F3057117AB}"/>
              </a:ext>
            </a:extLst>
          </p:cNvPr>
          <p:cNvSpPr/>
          <p:nvPr/>
        </p:nvSpPr>
        <p:spPr>
          <a:xfrm>
            <a:off x="5621816" y="2064954"/>
            <a:ext cx="4221620" cy="2050565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Box-Cox</a:t>
            </a:r>
            <a:r>
              <a:rPr kumimoji="1" lang="zh-CN" altLang="en-US" sz="48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轉換</a:t>
            </a:r>
            <a:endParaRPr kumimoji="1" lang="en-US" altLang="zh-CN" sz="48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el-GR" altLang="zh-TW" sz="48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λ</a:t>
            </a:r>
            <a:r>
              <a:rPr kumimoji="1" lang="en-US" altLang="zh-TW" sz="48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=0</a:t>
            </a:r>
            <a:endParaRPr kumimoji="1" lang="zh-TW" altLang="en-US" sz="48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D866F86-8935-FA49-9AFE-965361C40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942" y="0"/>
            <a:ext cx="9699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500" y="1399027"/>
            <a:ext cx="9448800" cy="224262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編  碼  方  式</a:t>
            </a:r>
          </a:p>
        </p:txBody>
      </p:sp>
    </p:spTree>
    <p:extLst>
      <p:ext uri="{BB962C8B-B14F-4D97-AF65-F5344CB8AC3E}">
        <p14:creationId xmlns:p14="http://schemas.microsoft.com/office/powerpoint/2010/main" val="4205979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228F43E-CA31-7A4C-BCBB-AEF1FAE6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345" y="504495"/>
            <a:ext cx="11167805" cy="61690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TW" altLang="en-US" sz="4800" b="1" dirty="0">
                <a:solidFill>
                  <a:srgbClr val="0070C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★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編碼方式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標籤編碼：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將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分類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特徵轉為整數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標籤。</a:t>
            </a:r>
            <a:br>
              <a:rPr kumimoji="1" lang="en-US" altLang="zh-TW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頻率編碼：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以類別在數據集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中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出現的頻率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值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替代特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徵值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，反映類別的重要性。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目標編碼：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利用連續變量的均值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或統計特性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來替代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分類特徵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，能捕捉數據分布特性。</a:t>
            </a:r>
          </a:p>
        </p:txBody>
      </p:sp>
    </p:spTree>
    <p:extLst>
      <p:ext uri="{BB962C8B-B14F-4D97-AF65-F5344CB8AC3E}">
        <p14:creationId xmlns:p14="http://schemas.microsoft.com/office/powerpoint/2010/main" val="35102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數據切割及編碼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AC191D-66C9-E642-B160-CAE18C85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8" y="0"/>
            <a:ext cx="9663112" cy="2057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1E0B522-C687-C242-A8D4-CA898B71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8" y="2057400"/>
            <a:ext cx="9663112" cy="4800601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FEBADAE4-8BD1-B04C-AB9D-3F0751D65E43}"/>
              </a:ext>
            </a:extLst>
          </p:cNvPr>
          <p:cNvGrpSpPr/>
          <p:nvPr/>
        </p:nvGrpSpPr>
        <p:grpSpPr>
          <a:xfrm>
            <a:off x="2800354" y="2371724"/>
            <a:ext cx="8712985" cy="2336006"/>
            <a:chOff x="2800354" y="2371724"/>
            <a:chExt cx="8712985" cy="2336006"/>
          </a:xfrm>
        </p:grpSpPr>
        <p:sp>
          <p:nvSpPr>
            <p:cNvPr id="8" name="框架 7">
              <a:extLst>
                <a:ext uri="{FF2B5EF4-FFF2-40B4-BE49-F238E27FC236}">
                  <a16:creationId xmlns:a16="http://schemas.microsoft.com/office/drawing/2014/main" id="{1B5A6D76-A7BD-6A44-8E6F-76492BA5ED8F}"/>
                </a:ext>
              </a:extLst>
            </p:cNvPr>
            <p:cNvSpPr/>
            <p:nvPr/>
          </p:nvSpPr>
          <p:spPr>
            <a:xfrm>
              <a:off x="2800354" y="2764631"/>
              <a:ext cx="3114674" cy="1607344"/>
            </a:xfrm>
            <a:prstGeom prst="frame">
              <a:avLst>
                <a:gd name="adj1" fmla="val 208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DED9F73D-E82C-1049-A59A-6DECB07CC9AB}"/>
                </a:ext>
              </a:extLst>
            </p:cNvPr>
            <p:cNvSpPr/>
            <p:nvPr/>
          </p:nvSpPr>
          <p:spPr>
            <a:xfrm>
              <a:off x="7269952" y="2371724"/>
              <a:ext cx="4243387" cy="2336006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預售屋</a:t>
              </a:r>
              <a:r>
                <a:rPr kumimoji="1" lang="en-US" altLang="zh-TW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/</a:t>
              </a:r>
              <a:r>
                <a:rPr kumimoji="1" lang="zh-TW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主要用途</a:t>
              </a:r>
              <a:endPara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TW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預售屋</a:t>
              </a:r>
              <a:r>
                <a:rPr kumimoji="1" lang="en-US" altLang="zh-TW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/</a:t>
              </a:r>
              <a:r>
                <a:rPr kumimoji="1" lang="zh-TW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主要建材</a:t>
              </a:r>
              <a:endPara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TW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預售屋</a:t>
              </a:r>
              <a:r>
                <a:rPr kumimoji="1" lang="en-US" altLang="zh-TW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/</a:t>
              </a:r>
              <a:r>
                <a:rPr kumimoji="1" lang="zh-TW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交易標的</a:t>
              </a:r>
              <a:endPara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TW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預售屋</a:t>
              </a:r>
              <a:r>
                <a:rPr kumimoji="1" lang="en-US" altLang="zh-TW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/</a:t>
              </a:r>
              <a:r>
                <a:rPr kumimoji="1" lang="zh-TW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建物現況格局</a:t>
              </a:r>
              <a:r>
                <a:rPr kumimoji="1" lang="en-US" altLang="zh-TW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-</a:t>
              </a:r>
              <a:r>
                <a:rPr kumimoji="1" lang="zh-TW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隔間</a:t>
              </a:r>
              <a:endPara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TW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預售屋</a:t>
              </a:r>
              <a:r>
                <a:rPr kumimoji="1" lang="en-US" altLang="zh-TW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/</a:t>
              </a:r>
              <a:r>
                <a:rPr kumimoji="1" lang="zh-TW" altLang="en-US" sz="24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都市土地使用分區</a:t>
              </a:r>
            </a:p>
          </p:txBody>
        </p:sp>
        <p:sp>
          <p:nvSpPr>
            <p:cNvPr id="11" name="向下箭號 10">
              <a:extLst>
                <a:ext uri="{FF2B5EF4-FFF2-40B4-BE49-F238E27FC236}">
                  <a16:creationId xmlns:a16="http://schemas.microsoft.com/office/drawing/2014/main" id="{95B73F9D-20BA-D242-B5F3-62B381E20310}"/>
                </a:ext>
              </a:extLst>
            </p:cNvPr>
            <p:cNvSpPr/>
            <p:nvPr/>
          </p:nvSpPr>
          <p:spPr>
            <a:xfrm rot="5400000">
              <a:off x="6153150" y="3125389"/>
              <a:ext cx="714375" cy="828675"/>
            </a:xfrm>
            <a:prstGeom prst="down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686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81DF3B4-16C5-3942-A100-06D93298B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65" y="0"/>
            <a:ext cx="9695934" cy="6858000"/>
          </a:xfrm>
          <a:prstGeom prst="rect">
            <a:avLst/>
          </a:prstGeom>
        </p:spPr>
      </p:pic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數據切割及編碼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A334812A-201A-374A-BE76-66F0349EBF56}"/>
              </a:ext>
            </a:extLst>
          </p:cNvPr>
          <p:cNvSpPr/>
          <p:nvPr/>
        </p:nvSpPr>
        <p:spPr>
          <a:xfrm>
            <a:off x="2911086" y="358346"/>
            <a:ext cx="2412209" cy="714375"/>
          </a:xfrm>
          <a:prstGeom prst="frame">
            <a:avLst>
              <a:gd name="adj1" fmla="val 20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向下箭號 11">
            <a:extLst>
              <a:ext uri="{FF2B5EF4-FFF2-40B4-BE49-F238E27FC236}">
                <a16:creationId xmlns:a16="http://schemas.microsoft.com/office/drawing/2014/main" id="{140AF8BA-4EF8-644D-A807-BBBA11073FF8}"/>
              </a:ext>
            </a:extLst>
          </p:cNvPr>
          <p:cNvSpPr/>
          <p:nvPr/>
        </p:nvSpPr>
        <p:spPr>
          <a:xfrm rot="5400000">
            <a:off x="5604353" y="301196"/>
            <a:ext cx="714375" cy="828675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E4FC161E-B857-CD4A-8B37-4B975634D9F9}"/>
              </a:ext>
            </a:extLst>
          </p:cNvPr>
          <p:cNvSpPr/>
          <p:nvPr/>
        </p:nvSpPr>
        <p:spPr>
          <a:xfrm>
            <a:off x="6521526" y="0"/>
            <a:ext cx="4243387" cy="150643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交易筆棟數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建物型態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移轉層次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5" name="框架 14">
            <a:extLst>
              <a:ext uri="{FF2B5EF4-FFF2-40B4-BE49-F238E27FC236}">
                <a16:creationId xmlns:a16="http://schemas.microsoft.com/office/drawing/2014/main" id="{0B654734-9260-B84A-B7DC-9C8EF8144799}"/>
              </a:ext>
            </a:extLst>
          </p:cNvPr>
          <p:cNvSpPr/>
          <p:nvPr/>
        </p:nvSpPr>
        <p:spPr>
          <a:xfrm>
            <a:off x="2908706" y="3531112"/>
            <a:ext cx="8064093" cy="497191"/>
          </a:xfrm>
          <a:prstGeom prst="frame">
            <a:avLst>
              <a:gd name="adj1" fmla="val 20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6" name="框架 15">
            <a:extLst>
              <a:ext uri="{FF2B5EF4-FFF2-40B4-BE49-F238E27FC236}">
                <a16:creationId xmlns:a16="http://schemas.microsoft.com/office/drawing/2014/main" id="{D988DCAE-230C-C445-B6C0-4FABB9C701D8}"/>
              </a:ext>
            </a:extLst>
          </p:cNvPr>
          <p:cNvSpPr/>
          <p:nvPr/>
        </p:nvSpPr>
        <p:spPr>
          <a:xfrm>
            <a:off x="2496065" y="5637854"/>
            <a:ext cx="6128951" cy="497191"/>
          </a:xfrm>
          <a:prstGeom prst="frame">
            <a:avLst>
              <a:gd name="adj1" fmla="val 20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7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8160C9DC-A927-8B49-B572-5FD2095AC1CD}"/>
              </a:ext>
            </a:extLst>
          </p:cNvPr>
          <p:cNvGrpSpPr/>
          <p:nvPr/>
        </p:nvGrpSpPr>
        <p:grpSpPr>
          <a:xfrm>
            <a:off x="2386011" y="-2"/>
            <a:ext cx="9805987" cy="6858000"/>
            <a:chOff x="2386011" y="-2"/>
            <a:chExt cx="9805987" cy="68580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B2FFEF0-FC75-8C40-838F-BBF1315AD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6011" y="-2"/>
              <a:ext cx="9805987" cy="6858000"/>
            </a:xfrm>
            <a:prstGeom prst="rect">
              <a:avLst/>
            </a:prstGeom>
          </p:spPr>
        </p:pic>
        <p:sp>
          <p:nvSpPr>
            <p:cNvPr id="17" name="結束點 16">
              <a:extLst>
                <a:ext uri="{FF2B5EF4-FFF2-40B4-BE49-F238E27FC236}">
                  <a16:creationId xmlns:a16="http://schemas.microsoft.com/office/drawing/2014/main" id="{65BAF53B-3B56-ED45-87D5-CA27EEC96169}"/>
                </a:ext>
              </a:extLst>
            </p:cNvPr>
            <p:cNvSpPr/>
            <p:nvPr/>
          </p:nvSpPr>
          <p:spPr>
            <a:xfrm>
              <a:off x="4822029" y="2350295"/>
              <a:ext cx="4933949" cy="2443162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6000" dirty="0">
                  <a:solidFill>
                    <a:srgbClr val="FFFF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數據轉換前</a:t>
              </a: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8A61C452-A3ED-094C-B58D-734253215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2" y="-1"/>
            <a:ext cx="9805987" cy="6857999"/>
          </a:xfrm>
          <a:prstGeom prst="rect">
            <a:avLst/>
          </a:prstGeom>
        </p:spPr>
      </p:pic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數據切割及編碼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59494A-C9DB-4B41-B41B-ED0F5BFA1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022" y="0"/>
            <a:ext cx="9755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500" y="1527402"/>
            <a:ext cx="9448800" cy="224262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貳、迴  歸  分  析</a:t>
            </a:r>
          </a:p>
        </p:txBody>
      </p:sp>
    </p:spTree>
    <p:extLst>
      <p:ext uri="{BB962C8B-B14F-4D97-AF65-F5344CB8AC3E}">
        <p14:creationId xmlns:p14="http://schemas.microsoft.com/office/powerpoint/2010/main" val="394567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9304" y="-53285"/>
            <a:ext cx="4421968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目    次</a:t>
            </a:r>
          </a:p>
        </p:txBody>
      </p:sp>
      <p:sp>
        <p:nvSpPr>
          <p:cNvPr id="6" name="標題 2">
            <a:extLst>
              <a:ext uri="{FF2B5EF4-FFF2-40B4-BE49-F238E27FC236}">
                <a16:creationId xmlns:a16="http://schemas.microsoft.com/office/drawing/2014/main" id="{47B1D473-916C-B94D-803F-E124203423D5}"/>
              </a:ext>
            </a:extLst>
          </p:cNvPr>
          <p:cNvSpPr txBox="1">
            <a:spLocks/>
          </p:cNvSpPr>
          <p:nvPr/>
        </p:nvSpPr>
        <p:spPr>
          <a:xfrm>
            <a:off x="1108213" y="1650812"/>
            <a:ext cx="9975574" cy="5066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ts val="536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壹、資料預處理</a:t>
            </a:r>
            <a:endParaRPr lang="en-US" altLang="zh-TW" sz="48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一、數據清理</a:t>
            </a:r>
            <a:endParaRPr lang="en-US" altLang="zh-CN" sz="48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en-US" altLang="zh-TW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二、編碼方式</a:t>
            </a:r>
            <a:endParaRPr lang="en-US" altLang="zh-TW" sz="48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貳、</a:t>
            </a:r>
            <a:r>
              <a:rPr lang="zh-CN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迴</a:t>
            </a: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歸分析（線性模型）</a:t>
            </a:r>
            <a:endParaRPr lang="en-US" altLang="zh-TW" sz="48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一、全變數輸入</a:t>
            </a:r>
          </a:p>
          <a:p>
            <a:pPr algn="just">
              <a:lnSpc>
                <a:spcPts val="5360"/>
              </a:lnSpc>
            </a:pPr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   二、窮舉法</a:t>
            </a:r>
            <a:endParaRPr lang="en-US" altLang="zh-TW" sz="48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三、分位數迴歸</a:t>
            </a:r>
            <a:endParaRPr lang="en-US" altLang="zh-CN" sz="48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四、分組建模</a:t>
            </a:r>
            <a:endParaRPr lang="zh-TW" altLang="en-US" sz="48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6816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>
            <a:extLst>
              <a:ext uri="{FF2B5EF4-FFF2-40B4-BE49-F238E27FC236}">
                <a16:creationId xmlns:a16="http://schemas.microsoft.com/office/drawing/2014/main" id="{9326DBF3-1FE2-FD4D-B97F-6DA4B430B68A}"/>
              </a:ext>
            </a:extLst>
          </p:cNvPr>
          <p:cNvSpPr/>
          <p:nvPr/>
        </p:nvSpPr>
        <p:spPr>
          <a:xfrm>
            <a:off x="889132" y="1671639"/>
            <a:ext cx="987795" cy="3333498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全變數輸入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8" name="水平捲動 7">
            <a:extLst>
              <a:ext uri="{FF2B5EF4-FFF2-40B4-BE49-F238E27FC236}">
                <a16:creationId xmlns:a16="http://schemas.microsoft.com/office/drawing/2014/main" id="{7A987D84-B494-5A49-BA60-5190D9F0B94C}"/>
              </a:ext>
            </a:extLst>
          </p:cNvPr>
          <p:cNvSpPr/>
          <p:nvPr/>
        </p:nvSpPr>
        <p:spPr>
          <a:xfrm>
            <a:off x="1254290" y="242592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8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全變數、窮舉、分位數與分組建模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8726405E-0312-B54A-9F43-A318C18FBF8B}"/>
              </a:ext>
            </a:extLst>
          </p:cNvPr>
          <p:cNvSpPr/>
          <p:nvPr/>
        </p:nvSpPr>
        <p:spPr>
          <a:xfrm>
            <a:off x="159567" y="5186361"/>
            <a:ext cx="2646209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建構</a:t>
            </a:r>
            <a:endParaRPr kumimoji="1" lang="en-US" altLang="zh-CN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模型基礎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14EE8E8-E5E8-804E-A21E-36A61EDE686D}"/>
              </a:ext>
            </a:extLst>
          </p:cNvPr>
          <p:cNvGrpSpPr/>
          <p:nvPr/>
        </p:nvGrpSpPr>
        <p:grpSpPr>
          <a:xfrm>
            <a:off x="2414838" y="1662693"/>
            <a:ext cx="3319467" cy="4628468"/>
            <a:chOff x="2414838" y="1662693"/>
            <a:chExt cx="3319467" cy="4628468"/>
          </a:xfrm>
        </p:grpSpPr>
        <p:sp>
          <p:nvSpPr>
            <p:cNvPr id="3" name="向下箭號 2">
              <a:extLst>
                <a:ext uri="{FF2B5EF4-FFF2-40B4-BE49-F238E27FC236}">
                  <a16:creationId xmlns:a16="http://schemas.microsoft.com/office/drawing/2014/main" id="{C0FAFF03-3A39-384A-8F32-CA0F30E75617}"/>
                </a:ext>
              </a:extLst>
            </p:cNvPr>
            <p:cNvSpPr/>
            <p:nvPr/>
          </p:nvSpPr>
          <p:spPr>
            <a:xfrm rot="16200000">
              <a:off x="2471988" y="2924050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4CC4EB3D-2493-9B44-BAEF-AF510A787438}"/>
                </a:ext>
              </a:extLst>
            </p:cNvPr>
            <p:cNvSpPr/>
            <p:nvPr/>
          </p:nvSpPr>
          <p:spPr>
            <a:xfrm>
              <a:off x="3162555" y="5176736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簡化變數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4215525F-F6D6-D343-8412-0F27BA85F91E}"/>
                </a:ext>
              </a:extLst>
            </p:cNvPr>
            <p:cNvSpPr/>
            <p:nvPr/>
          </p:nvSpPr>
          <p:spPr>
            <a:xfrm>
              <a:off x="3939289" y="1662693"/>
              <a:ext cx="987795" cy="33334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窮舉法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8ED9E25C-3D87-774E-94DB-DF7DADBA686F}"/>
              </a:ext>
            </a:extLst>
          </p:cNvPr>
          <p:cNvGrpSpPr/>
          <p:nvPr/>
        </p:nvGrpSpPr>
        <p:grpSpPr>
          <a:xfrm>
            <a:off x="5493217" y="1662693"/>
            <a:ext cx="3174533" cy="4628467"/>
            <a:chOff x="5493217" y="1662693"/>
            <a:chExt cx="3174533" cy="4628467"/>
          </a:xfrm>
        </p:grpSpPr>
        <p:sp>
          <p:nvSpPr>
            <p:cNvPr id="17" name="向下箭號 16">
              <a:extLst>
                <a:ext uri="{FF2B5EF4-FFF2-40B4-BE49-F238E27FC236}">
                  <a16:creationId xmlns:a16="http://schemas.microsoft.com/office/drawing/2014/main" id="{AB6D4098-0013-4A4D-8B70-EBA2A4088537}"/>
                </a:ext>
              </a:extLst>
            </p:cNvPr>
            <p:cNvSpPr/>
            <p:nvPr/>
          </p:nvSpPr>
          <p:spPr>
            <a:xfrm rot="16200000">
              <a:off x="5550367" y="2924050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CC146E75-1033-EC4E-834D-E3329E3DC10A}"/>
                </a:ext>
              </a:extLst>
            </p:cNvPr>
            <p:cNvSpPr/>
            <p:nvPr/>
          </p:nvSpPr>
          <p:spPr>
            <a:xfrm>
              <a:off x="6667499" y="1662693"/>
              <a:ext cx="987795" cy="33334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分位數迴歸</a:t>
              </a:r>
            </a:p>
          </p:txBody>
        </p:sp>
        <p:sp>
          <p:nvSpPr>
            <p:cNvPr id="20" name="圓角矩形 19">
              <a:extLst>
                <a:ext uri="{FF2B5EF4-FFF2-40B4-BE49-F238E27FC236}">
                  <a16:creationId xmlns:a16="http://schemas.microsoft.com/office/drawing/2014/main" id="{D318925F-FE3F-BE48-861B-6BB5D9A57E36}"/>
                </a:ext>
              </a:extLst>
            </p:cNvPr>
            <p:cNvSpPr/>
            <p:nvPr/>
          </p:nvSpPr>
          <p:spPr>
            <a:xfrm>
              <a:off x="6096000" y="5176735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異質性</a:t>
              </a:r>
              <a:endParaRPr kumimoji="1" lang="en-US" altLang="zh-CN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處理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45D3D91-AD0D-EE4B-A277-3674C8201C94}"/>
              </a:ext>
            </a:extLst>
          </p:cNvPr>
          <p:cNvGrpSpPr/>
          <p:nvPr/>
        </p:nvGrpSpPr>
        <p:grpSpPr>
          <a:xfrm>
            <a:off x="8196917" y="1662693"/>
            <a:ext cx="3404278" cy="4628466"/>
            <a:chOff x="8196917" y="1662693"/>
            <a:chExt cx="3404278" cy="4628466"/>
          </a:xfrm>
        </p:grpSpPr>
        <p:sp>
          <p:nvSpPr>
            <p:cNvPr id="21" name="向下箭號 20">
              <a:extLst>
                <a:ext uri="{FF2B5EF4-FFF2-40B4-BE49-F238E27FC236}">
                  <a16:creationId xmlns:a16="http://schemas.microsoft.com/office/drawing/2014/main" id="{68F55109-25A1-A145-99C6-43B5B5A3E0DD}"/>
                </a:ext>
              </a:extLst>
            </p:cNvPr>
            <p:cNvSpPr/>
            <p:nvPr/>
          </p:nvSpPr>
          <p:spPr>
            <a:xfrm rot="16200000">
              <a:off x="8254067" y="2926719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DFE9BB19-CB87-AA47-A54E-C44BFF3AE3DF}"/>
                </a:ext>
              </a:extLst>
            </p:cNvPr>
            <p:cNvSpPr/>
            <p:nvPr/>
          </p:nvSpPr>
          <p:spPr>
            <a:xfrm>
              <a:off x="9029445" y="5176734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分析異質性原因</a:t>
              </a:r>
              <a:endPara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4041765D-12D5-014C-8A33-7216F2EB2584}"/>
                </a:ext>
              </a:extLst>
            </p:cNvPr>
            <p:cNvSpPr/>
            <p:nvPr/>
          </p:nvSpPr>
          <p:spPr>
            <a:xfrm>
              <a:off x="9604657" y="1662693"/>
              <a:ext cx="987795" cy="33334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分組建模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58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500" y="1409913"/>
            <a:ext cx="9448800" cy="224262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全  變  數  輸  入</a:t>
            </a:r>
          </a:p>
        </p:txBody>
      </p:sp>
    </p:spTree>
    <p:extLst>
      <p:ext uri="{BB962C8B-B14F-4D97-AF65-F5344CB8AC3E}">
        <p14:creationId xmlns:p14="http://schemas.microsoft.com/office/powerpoint/2010/main" val="4161782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77463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迴</a:t>
            </a:r>
            <a:endParaRPr kumimoji="1" lang="en-US" altLang="zh-CN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歸分析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2A28E2-DBCD-BC4E-B9DF-82970592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0"/>
            <a:ext cx="9620249" cy="6858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5690C145-EE83-974F-AF1C-04CBD8247A2D}"/>
              </a:ext>
            </a:extLst>
          </p:cNvPr>
          <p:cNvGrpSpPr/>
          <p:nvPr/>
        </p:nvGrpSpPr>
        <p:grpSpPr>
          <a:xfrm>
            <a:off x="7828957" y="4725591"/>
            <a:ext cx="4197350" cy="2059384"/>
            <a:chOff x="7828957" y="4725591"/>
            <a:chExt cx="4197350" cy="205938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1BC3633-DA46-9B49-BB44-655D3DEBC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8957" y="5959475"/>
              <a:ext cx="4197350" cy="825500"/>
            </a:xfrm>
            <a:prstGeom prst="rect">
              <a:avLst/>
            </a:prstGeom>
          </p:spPr>
        </p:pic>
        <p:sp>
          <p:nvSpPr>
            <p:cNvPr id="17" name="向下箭號 16">
              <a:extLst>
                <a:ext uri="{FF2B5EF4-FFF2-40B4-BE49-F238E27FC236}">
                  <a16:creationId xmlns:a16="http://schemas.microsoft.com/office/drawing/2014/main" id="{8698DB8D-A45D-EE4B-A2E8-0D621D82BB7F}"/>
                </a:ext>
              </a:extLst>
            </p:cNvPr>
            <p:cNvSpPr/>
            <p:nvPr/>
          </p:nvSpPr>
          <p:spPr>
            <a:xfrm rot="10800000">
              <a:off x="9620250" y="4725591"/>
              <a:ext cx="714375" cy="828675"/>
            </a:xfrm>
            <a:prstGeom prst="down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18" name="框架 17">
            <a:extLst>
              <a:ext uri="{FF2B5EF4-FFF2-40B4-BE49-F238E27FC236}">
                <a16:creationId xmlns:a16="http://schemas.microsoft.com/office/drawing/2014/main" id="{6807E17A-5C91-6149-BF6F-3C1A5A65D291}"/>
              </a:ext>
            </a:extLst>
          </p:cNvPr>
          <p:cNvSpPr/>
          <p:nvPr/>
        </p:nvSpPr>
        <p:spPr>
          <a:xfrm>
            <a:off x="2571749" y="2764631"/>
            <a:ext cx="9072563" cy="1778793"/>
          </a:xfrm>
          <a:prstGeom prst="frame">
            <a:avLst>
              <a:gd name="adj1" fmla="val 12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047218-F068-5F4A-87C7-8E073F506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49" y="5886450"/>
            <a:ext cx="4743451" cy="965200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8A5DBB6D-D28E-F440-8E1F-53905A0EA6FF}"/>
              </a:ext>
            </a:extLst>
          </p:cNvPr>
          <p:cNvSpPr/>
          <p:nvPr/>
        </p:nvSpPr>
        <p:spPr>
          <a:xfrm>
            <a:off x="2571749" y="5886450"/>
            <a:ext cx="4743451" cy="965200"/>
          </a:xfrm>
          <a:prstGeom prst="frame">
            <a:avLst>
              <a:gd name="adj1" fmla="val 12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7C147EB-20C0-7943-B4F2-0B8C32B68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48" y="-6350"/>
            <a:ext cx="9605046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8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500" y="1399027"/>
            <a:ext cx="9448800" cy="224262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窮  舉  法</a:t>
            </a:r>
          </a:p>
        </p:txBody>
      </p:sp>
    </p:spTree>
    <p:extLst>
      <p:ext uri="{BB962C8B-B14F-4D97-AF65-F5344CB8AC3E}">
        <p14:creationId xmlns:p14="http://schemas.microsoft.com/office/powerpoint/2010/main" val="496208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228F43E-CA31-7A4C-BCBB-AEF1FAE6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345" y="1176700"/>
            <a:ext cx="11582143" cy="5592616"/>
          </a:xfrm>
        </p:spPr>
        <p:txBody>
          <a:bodyPr>
            <a:noAutofit/>
          </a:bodyPr>
          <a:lstStyle/>
          <a:p>
            <a:r>
              <a:rPr kumimoji="1" lang="zh-TW" altLang="en-US" sz="4800" b="1" dirty="0">
                <a:solidFill>
                  <a:srgbClr val="0070C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★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窮舉法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 又稱暴力搜尋法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，是一種解決問題的基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 礎方法。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它通過系統列舉所有可能的解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 來找到最優解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或符合條件的解。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優點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完整性強，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能找到所有解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b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缺點</a:t>
            </a:r>
            <a:b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效率低，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不適合處理大規模問題，因爲</a:t>
            </a:r>
            <a:b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需要大量計算資源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，特別是記憶體和時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間成本。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DFAF67B-9DC5-424C-820C-A852759DD06F}"/>
              </a:ext>
            </a:extLst>
          </p:cNvPr>
          <p:cNvGrpSpPr/>
          <p:nvPr/>
        </p:nvGrpSpPr>
        <p:grpSpPr>
          <a:xfrm>
            <a:off x="7747807" y="2853035"/>
            <a:ext cx="3506591" cy="1726825"/>
            <a:chOff x="7747807" y="2853035"/>
            <a:chExt cx="3506591" cy="1726825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ABBE54C4-E79D-0A44-A68C-F855A108A9F1}"/>
                </a:ext>
              </a:extLst>
            </p:cNvPr>
            <p:cNvGrpSpPr/>
            <p:nvPr/>
          </p:nvGrpSpPr>
          <p:grpSpPr>
            <a:xfrm>
              <a:off x="7747807" y="2853035"/>
              <a:ext cx="2651921" cy="1726825"/>
              <a:chOff x="7947837" y="2781595"/>
              <a:chExt cx="2651921" cy="1726825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02BBBA2-3D3C-274E-8B69-6AAAC04372E2}"/>
                  </a:ext>
                </a:extLst>
              </p:cNvPr>
              <p:cNvSpPr/>
              <p:nvPr/>
            </p:nvSpPr>
            <p:spPr>
              <a:xfrm>
                <a:off x="7947837" y="2938760"/>
                <a:ext cx="143981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TW" altLang="en-US" sz="96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BiauKaiTC" panose="03000500000000000000" pitchFamily="66" charset="-120"/>
                    <a:ea typeface="BiauKaiTC" panose="03000500000000000000" pitchFamily="66" charset="-120"/>
                  </a:rPr>
                  <a:t>Ｃ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9ACAC49-776E-C14A-A906-0677B11834E2}"/>
                  </a:ext>
                </a:extLst>
              </p:cNvPr>
              <p:cNvSpPr/>
              <p:nvPr/>
            </p:nvSpPr>
            <p:spPr>
              <a:xfrm>
                <a:off x="9056229" y="2962578"/>
                <a:ext cx="636713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36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BiauKaiTC" panose="03000500000000000000" pitchFamily="66" charset="-120"/>
                    <a:ea typeface="BiauKaiTC" panose="03000500000000000000" pitchFamily="66" charset="-120"/>
                  </a:rPr>
                  <a:t>18</a:t>
                </a:r>
                <a:endParaRPr lang="zh-TW" altLang="en-US" sz="36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iauKaiTC" panose="03000500000000000000" pitchFamily="66" charset="-120"/>
                  <a:ea typeface="BiauKaiTC" panose="03000500000000000000" pitchFamily="66" charset="-12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005550F-BF87-F74B-8A54-34B62E8C08EA}"/>
                  </a:ext>
                </a:extLst>
              </p:cNvPr>
              <p:cNvSpPr/>
              <p:nvPr/>
            </p:nvSpPr>
            <p:spPr>
              <a:xfrm>
                <a:off x="9150184" y="3557894"/>
                <a:ext cx="410690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36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BiauKaiTC" panose="03000500000000000000" pitchFamily="66" charset="-120"/>
                    <a:ea typeface="BiauKaiTC" panose="03000500000000000000" pitchFamily="66" charset="-120"/>
                  </a:rPr>
                  <a:t>5</a:t>
                </a:r>
                <a:endParaRPr lang="zh-TW" altLang="en-US" sz="36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iauKaiTC" panose="03000500000000000000" pitchFamily="66" charset="-120"/>
                  <a:ea typeface="BiauKaiTC" panose="03000500000000000000" pitchFamily="66" charset="-12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4B8D52C-0971-9847-B35C-4569255AAF24}"/>
                  </a:ext>
                </a:extLst>
              </p:cNvPr>
              <p:cNvSpPr/>
              <p:nvPr/>
            </p:nvSpPr>
            <p:spPr>
              <a:xfrm>
                <a:off x="9568707" y="2781595"/>
                <a:ext cx="1031051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96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BiauKaiTC" panose="03000500000000000000" pitchFamily="66" charset="-120"/>
                    <a:ea typeface="BiauKaiTC" panose="03000500000000000000" pitchFamily="66" charset="-120"/>
                  </a:rPr>
                  <a:t>=</a:t>
                </a:r>
                <a:endParaRPr lang="zh-TW" altLang="en-US" sz="96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iauKaiTC" panose="03000500000000000000" pitchFamily="66" charset="-120"/>
                  <a:ea typeface="BiauKaiTC" panose="03000500000000000000" pitchFamily="66" charset="-120"/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7466BE8-BF7B-A647-ABB6-574DA6DABA7C}"/>
                </a:ext>
              </a:extLst>
            </p:cNvPr>
            <p:cNvSpPr/>
            <p:nvPr/>
          </p:nvSpPr>
          <p:spPr>
            <a:xfrm>
              <a:off x="10595243" y="2858106"/>
              <a:ext cx="659155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96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BiauKaiTC" panose="03000500000000000000" pitchFamily="66" charset="-120"/>
                  <a:ea typeface="BiauKaiTC" panose="03000500000000000000" pitchFamily="66" charset="-120"/>
                </a:rPr>
                <a:t>?</a:t>
              </a:r>
              <a:endParaRPr lang="zh-TW" alt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65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6C2347F7-A97C-9049-9460-84FFB51D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1" y="-13569"/>
            <a:ext cx="9620250" cy="6858000"/>
          </a:xfrm>
          <a:prstGeom prst="rect">
            <a:avLst/>
          </a:prstGeom>
        </p:spPr>
      </p:pic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迴</a:t>
            </a:r>
            <a:endParaRPr kumimoji="1" lang="en-US" altLang="zh-CN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歸分析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E64AB78-B9FD-2945-9608-AFD2E48594C6}"/>
              </a:ext>
            </a:extLst>
          </p:cNvPr>
          <p:cNvGrpSpPr/>
          <p:nvPr/>
        </p:nvGrpSpPr>
        <p:grpSpPr>
          <a:xfrm>
            <a:off x="6510916" y="542846"/>
            <a:ext cx="5203476" cy="1736042"/>
            <a:chOff x="6576232" y="1800831"/>
            <a:chExt cx="5203476" cy="1736042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0859C716-7C9E-C648-9645-A16FEE2CBD19}"/>
                </a:ext>
              </a:extLst>
            </p:cNvPr>
            <p:cNvGrpSpPr/>
            <p:nvPr/>
          </p:nvGrpSpPr>
          <p:grpSpPr>
            <a:xfrm>
              <a:off x="6576232" y="1810048"/>
              <a:ext cx="2651921" cy="1726825"/>
              <a:chOff x="7947837" y="2781595"/>
              <a:chExt cx="2651921" cy="1726825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6F35FCF-8410-174F-AA45-81B011170BAD}"/>
                  </a:ext>
                </a:extLst>
              </p:cNvPr>
              <p:cNvSpPr/>
              <p:nvPr/>
            </p:nvSpPr>
            <p:spPr>
              <a:xfrm>
                <a:off x="7947837" y="2938760"/>
                <a:ext cx="143981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TW" altLang="en-US" sz="96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BiauKaiTC" panose="03000500000000000000" pitchFamily="66" charset="-120"/>
                    <a:ea typeface="BiauKaiTC" panose="03000500000000000000" pitchFamily="66" charset="-120"/>
                  </a:rPr>
                  <a:t>Ｃ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540701F-BA08-2341-B99E-51B288BE1AFB}"/>
                  </a:ext>
                </a:extLst>
              </p:cNvPr>
              <p:cNvSpPr/>
              <p:nvPr/>
            </p:nvSpPr>
            <p:spPr>
              <a:xfrm>
                <a:off x="9056229" y="2962578"/>
                <a:ext cx="636713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36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BiauKaiTC" panose="03000500000000000000" pitchFamily="66" charset="-120"/>
                    <a:ea typeface="BiauKaiTC" panose="03000500000000000000" pitchFamily="66" charset="-120"/>
                  </a:rPr>
                  <a:t>18</a:t>
                </a:r>
                <a:endParaRPr lang="zh-TW" altLang="en-US" sz="36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iauKaiTC" panose="03000500000000000000" pitchFamily="66" charset="-120"/>
                  <a:ea typeface="BiauKaiTC" panose="03000500000000000000" pitchFamily="66" charset="-120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F1D66F4-40EB-3646-916F-F6E3C17B6E52}"/>
                  </a:ext>
                </a:extLst>
              </p:cNvPr>
              <p:cNvSpPr/>
              <p:nvPr/>
            </p:nvSpPr>
            <p:spPr>
              <a:xfrm>
                <a:off x="9150184" y="3557894"/>
                <a:ext cx="410690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36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BiauKaiTC" panose="03000500000000000000" pitchFamily="66" charset="-120"/>
                    <a:ea typeface="BiauKaiTC" panose="03000500000000000000" pitchFamily="66" charset="-120"/>
                  </a:rPr>
                  <a:t>5</a:t>
                </a:r>
                <a:endParaRPr lang="zh-TW" altLang="en-US" sz="36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iauKaiTC" panose="03000500000000000000" pitchFamily="66" charset="-120"/>
                  <a:ea typeface="BiauKaiTC" panose="03000500000000000000" pitchFamily="66" charset="-120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0627748-4F77-CF4E-8D4D-464FE8835678}"/>
                  </a:ext>
                </a:extLst>
              </p:cNvPr>
              <p:cNvSpPr/>
              <p:nvPr/>
            </p:nvSpPr>
            <p:spPr>
              <a:xfrm>
                <a:off x="9568707" y="2781595"/>
                <a:ext cx="1031051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9600" b="1" cap="none" spc="0" dirty="0">
                    <a:ln w="13462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dist="38100" dir="2700000" algn="bl" rotWithShape="0">
                        <a:schemeClr val="accent5"/>
                      </a:outerShdw>
                    </a:effectLst>
                    <a:latin typeface="BiauKaiTC" panose="03000500000000000000" pitchFamily="66" charset="-120"/>
                    <a:ea typeface="BiauKaiTC" panose="03000500000000000000" pitchFamily="66" charset="-120"/>
                  </a:rPr>
                  <a:t>=</a:t>
                </a:r>
                <a:endParaRPr lang="zh-TW" altLang="en-US" sz="9600" b="1" cap="none" spc="0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BiauKaiTC" panose="03000500000000000000" pitchFamily="66" charset="-120"/>
                  <a:ea typeface="BiauKaiTC" panose="03000500000000000000" pitchFamily="66" charset="-120"/>
                </a:endParaRPr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EB14108-5338-F646-9F51-2312E2A274B2}"/>
                </a:ext>
              </a:extLst>
            </p:cNvPr>
            <p:cNvSpPr/>
            <p:nvPr/>
          </p:nvSpPr>
          <p:spPr>
            <a:xfrm>
              <a:off x="9184126" y="1800831"/>
              <a:ext cx="2595582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96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BiauKaiTC" panose="03000500000000000000" pitchFamily="66" charset="-120"/>
                  <a:ea typeface="BiauKaiTC" panose="03000500000000000000" pitchFamily="66" charset="-120"/>
                </a:rPr>
                <a:t>8568</a:t>
              </a:r>
              <a:endParaRPr lang="zh-TW" alt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DC38949-0B11-4C4E-AD92-03C72C208A44}"/>
              </a:ext>
            </a:extLst>
          </p:cNvPr>
          <p:cNvGrpSpPr/>
          <p:nvPr/>
        </p:nvGrpSpPr>
        <p:grpSpPr>
          <a:xfrm>
            <a:off x="2571750" y="-1"/>
            <a:ext cx="9620250" cy="6844431"/>
            <a:chOff x="2571750" y="-1"/>
            <a:chExt cx="9620250" cy="6844431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D4AE3F93-0E11-2544-8E41-C2718BDEFBE8}"/>
                </a:ext>
              </a:extLst>
            </p:cNvPr>
            <p:cNvGrpSpPr/>
            <p:nvPr/>
          </p:nvGrpSpPr>
          <p:grpSpPr>
            <a:xfrm>
              <a:off x="2571750" y="-1"/>
              <a:ext cx="9620250" cy="6844431"/>
              <a:chOff x="2571750" y="-1"/>
              <a:chExt cx="9620250" cy="6844431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0E7DE7AF-0A3D-ED49-A80D-9FB644F6E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1750" y="-1"/>
                <a:ext cx="9620250" cy="6844431"/>
              </a:xfrm>
              <a:prstGeom prst="rect">
                <a:avLst/>
              </a:prstGeom>
            </p:spPr>
          </p:pic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8BD1F437-9E9E-6A48-B867-F1D59A466BCB}"/>
                  </a:ext>
                </a:extLst>
              </p:cNvPr>
              <p:cNvGrpSpPr/>
              <p:nvPr/>
            </p:nvGrpSpPr>
            <p:grpSpPr>
              <a:xfrm>
                <a:off x="6813605" y="754132"/>
                <a:ext cx="4221620" cy="3050088"/>
                <a:chOff x="6972298" y="2008707"/>
                <a:chExt cx="4221620" cy="3050088"/>
              </a:xfrm>
            </p:grpSpPr>
            <p:sp>
              <p:nvSpPr>
                <p:cNvPr id="18" name="向下箭號 17">
                  <a:extLst>
                    <a:ext uri="{FF2B5EF4-FFF2-40B4-BE49-F238E27FC236}">
                      <a16:creationId xmlns:a16="http://schemas.microsoft.com/office/drawing/2014/main" id="{0FA17CF8-C9DD-3C4B-A98C-D016FDADF031}"/>
                    </a:ext>
                  </a:extLst>
                </p:cNvPr>
                <p:cNvSpPr/>
                <p:nvPr/>
              </p:nvSpPr>
              <p:spPr>
                <a:xfrm rot="10800000">
                  <a:off x="8632668" y="2008707"/>
                  <a:ext cx="714375" cy="828675"/>
                </a:xfrm>
                <a:prstGeom prst="downArrow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7" name="圓角矩形 16">
                  <a:extLst>
                    <a:ext uri="{FF2B5EF4-FFF2-40B4-BE49-F238E27FC236}">
                      <a16:creationId xmlns:a16="http://schemas.microsoft.com/office/drawing/2014/main" id="{71A45AD8-40EF-114A-B98A-F7E53ED4DD33}"/>
                    </a:ext>
                  </a:extLst>
                </p:cNvPr>
                <p:cNvSpPr/>
                <p:nvPr/>
              </p:nvSpPr>
              <p:spPr>
                <a:xfrm>
                  <a:off x="6972298" y="3008230"/>
                  <a:ext cx="4221620" cy="2050565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solidFill>
                    <a:schemeClr val="tx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TW" altLang="en-US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預售屋</a:t>
                  </a:r>
                  <a:r>
                    <a:rPr kumimoji="1" lang="en-US" altLang="zh-TW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/</a:t>
                  </a:r>
                  <a:r>
                    <a:rPr kumimoji="1" lang="zh-TW" altLang="en-US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土地移轉面積</a:t>
                  </a:r>
                  <a:endParaRPr kumimoji="1" lang="en-US" altLang="zh-TW" sz="2400" b="1" dirty="0">
                    <a:solidFill>
                      <a:schemeClr val="bg1"/>
                    </a:solidFill>
                    <a:latin typeface="BiauKaiTC" panose="03000500000000000000" pitchFamily="66" charset="-120"/>
                    <a:ea typeface="BiauKaiTC" panose="03000500000000000000" pitchFamily="66" charset="-120"/>
                  </a:endParaRPr>
                </a:p>
                <a:p>
                  <a:pPr algn="ctr"/>
                  <a:r>
                    <a:rPr kumimoji="1" lang="zh-TW" altLang="en-US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預售屋</a:t>
                  </a:r>
                  <a:r>
                    <a:rPr kumimoji="1" lang="en-US" altLang="zh-TW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/</a:t>
                  </a:r>
                  <a:r>
                    <a:rPr kumimoji="1" lang="zh-CN" altLang="en-US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停車位移轉面積</a:t>
                  </a:r>
                  <a:endParaRPr kumimoji="1" lang="en-US" altLang="zh-TW" sz="2400" b="1" dirty="0">
                    <a:solidFill>
                      <a:schemeClr val="bg1"/>
                    </a:solidFill>
                    <a:latin typeface="BiauKaiTC" panose="03000500000000000000" pitchFamily="66" charset="-120"/>
                    <a:ea typeface="BiauKaiTC" panose="03000500000000000000" pitchFamily="66" charset="-120"/>
                  </a:endParaRPr>
                </a:p>
                <a:p>
                  <a:pPr algn="ctr"/>
                  <a:r>
                    <a:rPr kumimoji="1" lang="zh-TW" altLang="en-US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預售屋</a:t>
                  </a:r>
                  <a:r>
                    <a:rPr kumimoji="1" lang="en-US" altLang="zh-TW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/</a:t>
                  </a:r>
                  <a:r>
                    <a:rPr kumimoji="1" lang="zh-TW" altLang="en-US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建物移轉面積</a:t>
                  </a:r>
                  <a:endParaRPr kumimoji="1" lang="en-US" altLang="zh-TW" sz="2400" b="1" dirty="0">
                    <a:solidFill>
                      <a:schemeClr val="bg1"/>
                    </a:solidFill>
                    <a:latin typeface="BiauKaiTC" panose="03000500000000000000" pitchFamily="66" charset="-120"/>
                    <a:ea typeface="BiauKaiTC" panose="03000500000000000000" pitchFamily="66" charset="-120"/>
                  </a:endParaRPr>
                </a:p>
                <a:p>
                  <a:pPr algn="ctr"/>
                  <a:r>
                    <a:rPr kumimoji="1" lang="zh-TW" altLang="en-US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預售屋</a:t>
                  </a:r>
                  <a:r>
                    <a:rPr kumimoji="1" lang="en-US" altLang="zh-TW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/</a:t>
                  </a:r>
                  <a:r>
                    <a:rPr kumimoji="1" lang="zh-TW" altLang="en-US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總樓層</a:t>
                  </a:r>
                  <a:endParaRPr kumimoji="1" lang="en-US" altLang="zh-TW" sz="2400" b="1" dirty="0">
                    <a:solidFill>
                      <a:schemeClr val="bg1"/>
                    </a:solidFill>
                    <a:latin typeface="BiauKaiTC" panose="03000500000000000000" pitchFamily="66" charset="-120"/>
                    <a:ea typeface="BiauKaiTC" panose="03000500000000000000" pitchFamily="66" charset="-120"/>
                  </a:endParaRPr>
                </a:p>
                <a:p>
                  <a:pPr algn="ctr"/>
                  <a:r>
                    <a:rPr kumimoji="1" lang="zh-TW" altLang="en-US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預售屋</a:t>
                  </a:r>
                  <a:r>
                    <a:rPr kumimoji="1" lang="en-US" altLang="zh-TW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/</a:t>
                  </a:r>
                  <a:r>
                    <a:rPr kumimoji="1" lang="zh-TW" altLang="en-US" sz="2400" b="1" dirty="0">
                      <a:solidFill>
                        <a:schemeClr val="bg1"/>
                      </a:solidFill>
                      <a:latin typeface="BiauKaiTC" panose="03000500000000000000" pitchFamily="66" charset="-120"/>
                      <a:ea typeface="BiauKaiTC" panose="03000500000000000000" pitchFamily="66" charset="-120"/>
                    </a:rPr>
                    <a:t>鄉鎮市區</a:t>
                  </a:r>
                </a:p>
              </p:txBody>
            </p:sp>
          </p:grpSp>
        </p:grpSp>
        <p:sp>
          <p:nvSpPr>
            <p:cNvPr id="22" name="框架 21">
              <a:extLst>
                <a:ext uri="{FF2B5EF4-FFF2-40B4-BE49-F238E27FC236}">
                  <a16:creationId xmlns:a16="http://schemas.microsoft.com/office/drawing/2014/main" id="{0A9E5084-2DBC-EC4B-BB0D-EB993B99ED6D}"/>
                </a:ext>
              </a:extLst>
            </p:cNvPr>
            <p:cNvSpPr/>
            <p:nvPr/>
          </p:nvSpPr>
          <p:spPr>
            <a:xfrm>
              <a:off x="2571750" y="786824"/>
              <a:ext cx="2369467" cy="1334899"/>
            </a:xfrm>
            <a:prstGeom prst="frame">
              <a:avLst>
                <a:gd name="adj1" fmla="val 208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框架 22">
              <a:extLst>
                <a:ext uri="{FF2B5EF4-FFF2-40B4-BE49-F238E27FC236}">
                  <a16:creationId xmlns:a16="http://schemas.microsoft.com/office/drawing/2014/main" id="{9D057BED-C66C-BD4C-91C1-2C014F04157E}"/>
                </a:ext>
              </a:extLst>
            </p:cNvPr>
            <p:cNvSpPr/>
            <p:nvPr/>
          </p:nvSpPr>
          <p:spPr>
            <a:xfrm>
              <a:off x="2571750" y="2446558"/>
              <a:ext cx="3562688" cy="4397872"/>
            </a:xfrm>
            <a:prstGeom prst="frame">
              <a:avLst>
                <a:gd name="adj1" fmla="val 85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爆炸 2 24">
            <a:extLst>
              <a:ext uri="{FF2B5EF4-FFF2-40B4-BE49-F238E27FC236}">
                <a16:creationId xmlns:a16="http://schemas.microsoft.com/office/drawing/2014/main" id="{120BD30D-5B91-1945-88FE-9103F4AC6F25}"/>
              </a:ext>
            </a:extLst>
          </p:cNvPr>
          <p:cNvSpPr/>
          <p:nvPr/>
        </p:nvSpPr>
        <p:spPr>
          <a:xfrm>
            <a:off x="6279525" y="3975067"/>
            <a:ext cx="5836275" cy="248016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檢驗未過</a:t>
            </a:r>
          </a:p>
        </p:txBody>
      </p:sp>
    </p:spTree>
    <p:extLst>
      <p:ext uri="{BB962C8B-B14F-4D97-AF65-F5344CB8AC3E}">
        <p14:creationId xmlns:p14="http://schemas.microsoft.com/office/powerpoint/2010/main" val="40003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500" y="1399027"/>
            <a:ext cx="9448800" cy="224262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  位  數  迴  歸</a:t>
            </a:r>
          </a:p>
        </p:txBody>
      </p:sp>
    </p:spTree>
    <p:extLst>
      <p:ext uri="{BB962C8B-B14F-4D97-AF65-F5344CB8AC3E}">
        <p14:creationId xmlns:p14="http://schemas.microsoft.com/office/powerpoint/2010/main" val="1957116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228F43E-CA31-7A4C-BCBB-AEF1FAE6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345" y="424544"/>
            <a:ext cx="11582143" cy="63230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分位數迴歸是一種統計建模方式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用於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估計目標變數在特定分位數下的條件分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布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與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普通線性回歸模型（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OLS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）著重於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最小化誤差平方和以估計條件均值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不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同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分位數迴歸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則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關注於不同分位數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（如中位數或特定百分位）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的條件分布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分位數迴歸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並不假設殘差服從正態分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布，因此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對異方差性和偏態數據具有更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好的穩健性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99251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迴</a:t>
            </a:r>
            <a:endParaRPr kumimoji="1" lang="en-US" altLang="zh-CN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歸分析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E734DA-DA2F-D848-8AAB-F39D4768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0"/>
            <a:ext cx="9677400" cy="6858000"/>
          </a:xfrm>
          <a:prstGeom prst="rect">
            <a:avLst/>
          </a:prstGeom>
        </p:spPr>
      </p:pic>
      <p:sp>
        <p:nvSpPr>
          <p:cNvPr id="26" name="框架 25">
            <a:extLst>
              <a:ext uri="{FF2B5EF4-FFF2-40B4-BE49-F238E27FC236}">
                <a16:creationId xmlns:a16="http://schemas.microsoft.com/office/drawing/2014/main" id="{DBE9B7DE-FDA4-2D4B-AF1C-147DD71C34B1}"/>
              </a:ext>
            </a:extLst>
          </p:cNvPr>
          <p:cNvSpPr/>
          <p:nvPr/>
        </p:nvSpPr>
        <p:spPr>
          <a:xfrm>
            <a:off x="2514600" y="-946"/>
            <a:ext cx="4898571" cy="937117"/>
          </a:xfrm>
          <a:prstGeom prst="frame">
            <a:avLst>
              <a:gd name="adj1" fmla="val 20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79157B3-14F5-A743-8A5C-EAD421583C3B}"/>
              </a:ext>
            </a:extLst>
          </p:cNvPr>
          <p:cNvGrpSpPr/>
          <p:nvPr/>
        </p:nvGrpSpPr>
        <p:grpSpPr>
          <a:xfrm>
            <a:off x="2514600" y="0"/>
            <a:ext cx="9677400" cy="6858000"/>
            <a:chOff x="2514600" y="0"/>
            <a:chExt cx="9677400" cy="6858000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87DDA9AA-06B9-2C4D-AAAB-48DAA91E31FA}"/>
                </a:ext>
              </a:extLst>
            </p:cNvPr>
            <p:cNvGrpSpPr/>
            <p:nvPr/>
          </p:nvGrpSpPr>
          <p:grpSpPr>
            <a:xfrm>
              <a:off x="2514600" y="0"/>
              <a:ext cx="9677400" cy="6858000"/>
              <a:chOff x="2514600" y="0"/>
              <a:chExt cx="9677400" cy="685800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C71542C8-B921-4D49-913F-744C8253D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4600" y="0"/>
                <a:ext cx="9677400" cy="6858000"/>
              </a:xfrm>
              <a:prstGeom prst="rect">
                <a:avLst/>
              </a:prstGeom>
            </p:spPr>
          </p:pic>
          <p:sp>
            <p:nvSpPr>
              <p:cNvPr id="27" name="框架 26">
                <a:extLst>
                  <a:ext uri="{FF2B5EF4-FFF2-40B4-BE49-F238E27FC236}">
                    <a16:creationId xmlns:a16="http://schemas.microsoft.com/office/drawing/2014/main" id="{E2912E7C-DF2E-E745-9781-94C202E98DB4}"/>
                  </a:ext>
                </a:extLst>
              </p:cNvPr>
              <p:cNvSpPr/>
              <p:nvPr/>
            </p:nvSpPr>
            <p:spPr>
              <a:xfrm>
                <a:off x="2514600" y="4559746"/>
                <a:ext cx="6096000" cy="2298253"/>
              </a:xfrm>
              <a:prstGeom prst="frame">
                <a:avLst>
                  <a:gd name="adj1" fmla="val 1133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框架 27">
              <a:extLst>
                <a:ext uri="{FF2B5EF4-FFF2-40B4-BE49-F238E27FC236}">
                  <a16:creationId xmlns:a16="http://schemas.microsoft.com/office/drawing/2014/main" id="{A208F27A-40D6-F34E-9C10-CC04A9C1B384}"/>
                </a:ext>
              </a:extLst>
            </p:cNvPr>
            <p:cNvSpPr/>
            <p:nvPr/>
          </p:nvSpPr>
          <p:spPr>
            <a:xfrm>
              <a:off x="6535554" y="614364"/>
              <a:ext cx="4090737" cy="1753452"/>
            </a:xfrm>
            <a:prstGeom prst="frame">
              <a:avLst>
                <a:gd name="adj1" fmla="val 113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4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500" y="1399027"/>
            <a:ext cx="9448800" cy="224262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  組  建  模</a:t>
            </a:r>
          </a:p>
        </p:txBody>
      </p:sp>
    </p:spTree>
    <p:extLst>
      <p:ext uri="{BB962C8B-B14F-4D97-AF65-F5344CB8AC3E}">
        <p14:creationId xmlns:p14="http://schemas.microsoft.com/office/powerpoint/2010/main" val="60389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9304" y="-37355"/>
            <a:ext cx="4421968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目    次</a:t>
            </a:r>
          </a:p>
        </p:txBody>
      </p:sp>
      <p:sp>
        <p:nvSpPr>
          <p:cNvPr id="6" name="標題 2">
            <a:extLst>
              <a:ext uri="{FF2B5EF4-FFF2-40B4-BE49-F238E27FC236}">
                <a16:creationId xmlns:a16="http://schemas.microsoft.com/office/drawing/2014/main" id="{47B1D473-916C-B94D-803F-E124203423D5}"/>
              </a:ext>
            </a:extLst>
          </p:cNvPr>
          <p:cNvSpPr txBox="1">
            <a:spLocks/>
          </p:cNvSpPr>
          <p:nvPr/>
        </p:nvSpPr>
        <p:spPr>
          <a:xfrm>
            <a:off x="1108213" y="1747949"/>
            <a:ext cx="9975574" cy="3190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參、機器學習（隨機森林回歸器）</a:t>
            </a:r>
            <a:endParaRPr lang="en-US" altLang="zh-TW" sz="48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一、模型分析</a:t>
            </a:r>
            <a:endParaRPr lang="en-US" altLang="zh-TW" sz="48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   二、ＳＨＡＰ</a:t>
            </a:r>
          </a:p>
          <a:p>
            <a:pPr>
              <a:lnSpc>
                <a:spcPct val="100000"/>
              </a:lnSpc>
            </a:pPr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   三、應用試算</a:t>
            </a:r>
            <a:endParaRPr lang="en-US" altLang="zh-TW" sz="48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肆、結論</a:t>
            </a:r>
            <a:endParaRPr lang="en-US" altLang="zh-TW" sz="48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0103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228F43E-CA31-7A4C-BCBB-AEF1FAE6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345" y="685800"/>
            <a:ext cx="11582143" cy="54308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分組建模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在處理區域性數據時尤為有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效，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能夠捕捉不同地區的異質性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在預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測房價時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各地區的土地面積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、建築面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積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等因素對價格的影響可能不同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分組建模能夠識別和處理每個分組內的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特定模式或趨勢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，避免了全局模型忽略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區域差異的問題，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有助於模型的可解釋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性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44947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迴</a:t>
            </a:r>
            <a:endParaRPr kumimoji="1" lang="en-US" altLang="zh-CN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歸分析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90BECA-46F6-374D-9D88-2A79CFC5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81" y="0"/>
            <a:ext cx="9300519" cy="6858000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E3128BC4-95AC-774E-AA19-DBC1AA3677E0}"/>
              </a:ext>
            </a:extLst>
          </p:cNvPr>
          <p:cNvSpPr/>
          <p:nvPr/>
        </p:nvSpPr>
        <p:spPr>
          <a:xfrm>
            <a:off x="2891481" y="5804899"/>
            <a:ext cx="4834686" cy="1053100"/>
          </a:xfrm>
          <a:prstGeom prst="frame">
            <a:avLst>
              <a:gd name="adj1" fmla="val 11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46B3ECE-5C4C-E947-BBE1-1C2F04CF73A9}"/>
              </a:ext>
            </a:extLst>
          </p:cNvPr>
          <p:cNvGrpSpPr/>
          <p:nvPr/>
        </p:nvGrpSpPr>
        <p:grpSpPr>
          <a:xfrm>
            <a:off x="2891480" y="1"/>
            <a:ext cx="9300519" cy="6857999"/>
            <a:chOff x="2891480" y="-1"/>
            <a:chExt cx="9300519" cy="685799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38D655B-8241-444A-A594-C7F8DB53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1480" y="-1"/>
              <a:ext cx="9300519" cy="6857999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FB57292-A34D-1542-AC47-4768C7DA9A66}"/>
                </a:ext>
              </a:extLst>
            </p:cNvPr>
            <p:cNvSpPr txBox="1"/>
            <p:nvPr/>
          </p:nvSpPr>
          <p:spPr>
            <a:xfrm>
              <a:off x="6368633" y="37071"/>
              <a:ext cx="92333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大安區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10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迴</a:t>
            </a:r>
            <a:endParaRPr kumimoji="1" lang="en-US" altLang="zh-CN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歸分析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4F65E4-0C16-D242-A405-57EFB25C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81" y="0"/>
            <a:ext cx="9300519" cy="6858000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E3128BC4-95AC-774E-AA19-DBC1AA3677E0}"/>
              </a:ext>
            </a:extLst>
          </p:cNvPr>
          <p:cNvSpPr/>
          <p:nvPr/>
        </p:nvSpPr>
        <p:spPr>
          <a:xfrm>
            <a:off x="2891481" y="5804899"/>
            <a:ext cx="4834686" cy="1053100"/>
          </a:xfrm>
          <a:prstGeom prst="frame">
            <a:avLst>
              <a:gd name="adj1" fmla="val 11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E31FCD0-7CA2-024B-AC72-B943671D1518}"/>
              </a:ext>
            </a:extLst>
          </p:cNvPr>
          <p:cNvGrpSpPr/>
          <p:nvPr/>
        </p:nvGrpSpPr>
        <p:grpSpPr>
          <a:xfrm>
            <a:off x="2891481" y="1"/>
            <a:ext cx="9300520" cy="6857999"/>
            <a:chOff x="2891481" y="1"/>
            <a:chExt cx="9300520" cy="685799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775C26E-C959-7644-BA2B-CCE0368F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1481" y="1"/>
              <a:ext cx="9300520" cy="6857999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F9F0091-2AB5-4D46-ABAF-AE661C2F260C}"/>
                </a:ext>
              </a:extLst>
            </p:cNvPr>
            <p:cNvSpPr txBox="1"/>
            <p:nvPr/>
          </p:nvSpPr>
          <p:spPr>
            <a:xfrm>
              <a:off x="6378907" y="6251"/>
              <a:ext cx="92333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新社</a:t>
              </a:r>
              <a:r>
                <a:rPr kumimoji="1" lang="zh-TW" altLang="en-US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60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迴</a:t>
            </a:r>
            <a:endParaRPr kumimoji="1" lang="en-US" altLang="zh-CN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歸分析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AEFD63-DF65-3241-8616-4744FA38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81" y="0"/>
            <a:ext cx="9300519" cy="6858000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E3128BC4-95AC-774E-AA19-DBC1AA3677E0}"/>
              </a:ext>
            </a:extLst>
          </p:cNvPr>
          <p:cNvSpPr/>
          <p:nvPr/>
        </p:nvSpPr>
        <p:spPr>
          <a:xfrm>
            <a:off x="2891481" y="5804899"/>
            <a:ext cx="4834686" cy="1053100"/>
          </a:xfrm>
          <a:prstGeom prst="frame">
            <a:avLst>
              <a:gd name="adj1" fmla="val 11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1C972E6-686E-5642-8DEB-BB97E5EE328D}"/>
              </a:ext>
            </a:extLst>
          </p:cNvPr>
          <p:cNvGrpSpPr/>
          <p:nvPr/>
        </p:nvGrpSpPr>
        <p:grpSpPr>
          <a:xfrm>
            <a:off x="2891480" y="-1"/>
            <a:ext cx="9300519" cy="6857999"/>
            <a:chOff x="2891480" y="-1"/>
            <a:chExt cx="9300519" cy="685799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3ECF1E6-48B8-6443-808B-ECFD1141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1480" y="-1"/>
              <a:ext cx="9300519" cy="6857999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B6B450C-EEEB-4146-AB38-ED1A81DF996E}"/>
                </a:ext>
              </a:extLst>
            </p:cNvPr>
            <p:cNvSpPr txBox="1"/>
            <p:nvPr/>
          </p:nvSpPr>
          <p:spPr>
            <a:xfrm>
              <a:off x="6378907" y="6251"/>
              <a:ext cx="92333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東勢</a:t>
              </a:r>
              <a:r>
                <a:rPr kumimoji="1" lang="zh-TW" altLang="en-US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26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ECFC3BC-B08E-004F-891F-F10BC524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81" y="-1"/>
            <a:ext cx="9300519" cy="6858000"/>
          </a:xfrm>
          <a:prstGeom prst="rect">
            <a:avLst/>
          </a:prstGeom>
        </p:spPr>
      </p:pic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迴</a:t>
            </a:r>
            <a:endParaRPr kumimoji="1" lang="en-US" altLang="zh-CN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歸分析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E3128BC4-95AC-774E-AA19-DBC1AA3677E0}"/>
              </a:ext>
            </a:extLst>
          </p:cNvPr>
          <p:cNvSpPr/>
          <p:nvPr/>
        </p:nvSpPr>
        <p:spPr>
          <a:xfrm>
            <a:off x="2891481" y="5886449"/>
            <a:ext cx="4834686" cy="971549"/>
          </a:xfrm>
          <a:prstGeom prst="frame">
            <a:avLst>
              <a:gd name="adj1" fmla="val 11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6" name="爆炸 2 5">
            <a:extLst>
              <a:ext uri="{FF2B5EF4-FFF2-40B4-BE49-F238E27FC236}">
                <a16:creationId xmlns:a16="http://schemas.microsoft.com/office/drawing/2014/main" id="{C84532B6-0F86-4A4F-AAFD-32362AFF502A}"/>
              </a:ext>
            </a:extLst>
          </p:cNvPr>
          <p:cNvSpPr/>
          <p:nvPr/>
        </p:nvSpPr>
        <p:spPr>
          <a:xfrm>
            <a:off x="4808029" y="1703143"/>
            <a:ext cx="5836275" cy="248016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overfitting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50C1DB9-B4E0-1149-885A-93A5448F5F35}"/>
              </a:ext>
            </a:extLst>
          </p:cNvPr>
          <p:cNvGrpSpPr/>
          <p:nvPr/>
        </p:nvGrpSpPr>
        <p:grpSpPr>
          <a:xfrm>
            <a:off x="2891480" y="31076"/>
            <a:ext cx="9300520" cy="6826921"/>
            <a:chOff x="2891480" y="31076"/>
            <a:chExt cx="9300520" cy="682692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84C7E9F-558C-F24D-AB22-4A4C71DF8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1480" y="31076"/>
              <a:ext cx="9300520" cy="6826921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2FD8E88-B75A-374C-B42A-13CF4C92F287}"/>
                </a:ext>
              </a:extLst>
            </p:cNvPr>
            <p:cNvSpPr txBox="1"/>
            <p:nvPr/>
          </p:nvSpPr>
          <p:spPr>
            <a:xfrm>
              <a:off x="6430277" y="57621"/>
              <a:ext cx="92333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石岡</a:t>
              </a:r>
              <a:r>
                <a:rPr kumimoji="1" lang="zh-TW" altLang="en-US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450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0F94DA-6AAB-0847-BC3B-3586E8F64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81" y="0"/>
            <a:ext cx="9300519" cy="6858000"/>
          </a:xfrm>
          <a:prstGeom prst="rect">
            <a:avLst/>
          </a:prstGeom>
        </p:spPr>
      </p:pic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迴</a:t>
            </a:r>
            <a:endParaRPr kumimoji="1" lang="en-US" altLang="zh-CN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歸分析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7" name="框架 16">
            <a:extLst>
              <a:ext uri="{FF2B5EF4-FFF2-40B4-BE49-F238E27FC236}">
                <a16:creationId xmlns:a16="http://schemas.microsoft.com/office/drawing/2014/main" id="{E3128BC4-95AC-774E-AA19-DBC1AA3677E0}"/>
              </a:ext>
            </a:extLst>
          </p:cNvPr>
          <p:cNvSpPr/>
          <p:nvPr/>
        </p:nvSpPr>
        <p:spPr>
          <a:xfrm>
            <a:off x="2891481" y="5732980"/>
            <a:ext cx="4834686" cy="1125019"/>
          </a:xfrm>
          <a:prstGeom prst="frame">
            <a:avLst>
              <a:gd name="adj1" fmla="val 11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07ADB55-C8A2-2942-8DE3-E8C0255783F4}"/>
              </a:ext>
            </a:extLst>
          </p:cNvPr>
          <p:cNvGrpSpPr/>
          <p:nvPr/>
        </p:nvGrpSpPr>
        <p:grpSpPr>
          <a:xfrm>
            <a:off x="2891481" y="-1"/>
            <a:ext cx="9300518" cy="6857999"/>
            <a:chOff x="2891481" y="-1"/>
            <a:chExt cx="9300518" cy="685799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6B55817-EB8A-1448-9003-E3E07B84E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1481" y="-1"/>
              <a:ext cx="9300518" cy="6857999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33007887-2E98-C24E-80F5-31EAB2180E26}"/>
                </a:ext>
              </a:extLst>
            </p:cNvPr>
            <p:cNvSpPr txBox="1"/>
            <p:nvPr/>
          </p:nvSpPr>
          <p:spPr>
            <a:xfrm>
              <a:off x="6481647" y="67895"/>
              <a:ext cx="74108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中</a:t>
              </a:r>
              <a:r>
                <a:rPr kumimoji="1" lang="zh-TW" altLang="en-US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72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228F43E-CA31-7A4C-BCBB-AEF1FAE6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928" y="510139"/>
            <a:ext cx="11582143" cy="6323006"/>
          </a:xfrm>
        </p:spPr>
        <p:txBody>
          <a:bodyPr>
            <a:noAutofit/>
          </a:bodyPr>
          <a:lstStyle/>
          <a:p>
            <a:r>
              <a:rPr kumimoji="1" lang="zh-TW" altLang="en-US" sz="4800" b="1" dirty="0">
                <a:solidFill>
                  <a:srgbClr val="0070C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★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小結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本次迴歸任務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將數據集轉化為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18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個自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變數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(X)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和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1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個目標變數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(Y)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同時輸入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這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18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個變數建立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OLS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迴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歸模型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計算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出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R² 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 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和 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Ra²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，初步評估模型的擬合效果，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惟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異質性與殘差常態檢驗未能通過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利用窮舉法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從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18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個特徵中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選出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5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個最佳特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徵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使 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R² 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和 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Ra² 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最大化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然而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，在此模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型下，殘差的常態性和異質性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檢驗依舊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未能通過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34695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228F43E-CA31-7A4C-BCBB-AEF1FAE6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49" y="490891"/>
            <a:ext cx="11582143" cy="48214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採用分位數迴歸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（分位數 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Q = 0.7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）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以緩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解異質性問題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此模型關注了數據集上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層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30%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的數據，對應於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Q=0.7 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的分位數回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歸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，進而計算出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 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R² 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和 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Ra² 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此時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與檢驗</a:t>
            </a:r>
            <a:br>
              <a:rPr kumimoji="1" lang="en-US" altLang="zh-CN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取得了相對平衡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但異質性檢驗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結果為 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0.01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仍未能完全通過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endParaRPr kumimoji="1" lang="zh-TW" altLang="en-US" sz="48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80A430-F22E-4B45-B70C-E70EE383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7" y="4485372"/>
            <a:ext cx="5871414" cy="23726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C0BB76D-3189-A145-B339-A518570B9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61" y="4485373"/>
            <a:ext cx="6301339" cy="23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02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228F43E-CA31-7A4C-BCBB-AEF1FAE6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678" y="173256"/>
            <a:ext cx="11582143" cy="65155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將數據集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按照地區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進行分組建模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結果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顯示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雖然輸入的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自變數 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(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X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)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相同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但各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地區的變數影響程度存在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顯著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差異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部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分地區的變數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對房價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具有顯著影響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而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部分地區則不顯著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這種差異可能是導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致全區模型異質性的原因之一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此外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某些地區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（石岡區）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的模型表現甚至出現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過擬合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現象，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表明某些地區的模型可能對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特定的特徵過度敏感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51512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35799CD0-8FAE-BB4C-863F-9EE5EBDF8E4B}"/>
              </a:ext>
            </a:extLst>
          </p:cNvPr>
          <p:cNvSpPr txBox="1">
            <a:spLocks/>
          </p:cNvSpPr>
          <p:nvPr/>
        </p:nvSpPr>
        <p:spPr>
          <a:xfrm>
            <a:off x="1184500" y="2071688"/>
            <a:ext cx="9448800" cy="2242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參、機  器  學  習</a:t>
            </a:r>
            <a:br>
              <a:rPr lang="en-US" altLang="zh-TW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7200" dirty="0">
                <a:latin typeface="BiauKaiTC" panose="03000500000000000000" pitchFamily="66" charset="-120"/>
                <a:ea typeface="BiauKaiTC" panose="03000500000000000000" pitchFamily="66" charset="-120"/>
              </a:rPr>
              <a:t>（隨機森林回歸器）</a:t>
            </a:r>
          </a:p>
        </p:txBody>
      </p:sp>
    </p:spTree>
    <p:extLst>
      <p:ext uri="{BB962C8B-B14F-4D97-AF65-F5344CB8AC3E}">
        <p14:creationId xmlns:p14="http://schemas.microsoft.com/office/powerpoint/2010/main" val="226165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500" y="1527402"/>
            <a:ext cx="9448800" cy="224262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壹、資  料  預  處  理</a:t>
            </a:r>
          </a:p>
        </p:txBody>
      </p:sp>
    </p:spTree>
    <p:extLst>
      <p:ext uri="{BB962C8B-B14F-4D97-AF65-F5344CB8AC3E}">
        <p14:creationId xmlns:p14="http://schemas.microsoft.com/office/powerpoint/2010/main" val="120109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>
            <a:extLst>
              <a:ext uri="{FF2B5EF4-FFF2-40B4-BE49-F238E27FC236}">
                <a16:creationId xmlns:a16="http://schemas.microsoft.com/office/drawing/2014/main" id="{9326DBF3-1FE2-FD4D-B97F-6DA4B430B68A}"/>
              </a:ext>
            </a:extLst>
          </p:cNvPr>
          <p:cNvSpPr/>
          <p:nvPr/>
        </p:nvSpPr>
        <p:spPr>
          <a:xfrm>
            <a:off x="571498" y="1671639"/>
            <a:ext cx="257175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讀取檔案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3" name="向下箭號 2">
            <a:extLst>
              <a:ext uri="{FF2B5EF4-FFF2-40B4-BE49-F238E27FC236}">
                <a16:creationId xmlns:a16="http://schemas.microsoft.com/office/drawing/2014/main" id="{C0FAFF03-3A39-384A-8F32-CA0F30E75617}"/>
              </a:ext>
            </a:extLst>
          </p:cNvPr>
          <p:cNvSpPr/>
          <p:nvPr/>
        </p:nvSpPr>
        <p:spPr>
          <a:xfrm>
            <a:off x="1500185" y="3257553"/>
            <a:ext cx="714375" cy="828675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水平捲動 7">
            <a:extLst>
              <a:ext uri="{FF2B5EF4-FFF2-40B4-BE49-F238E27FC236}">
                <a16:creationId xmlns:a16="http://schemas.microsoft.com/office/drawing/2014/main" id="{7A987D84-B494-5A49-BA60-5190D9F0B94C}"/>
              </a:ext>
            </a:extLst>
          </p:cNvPr>
          <p:cNvSpPr/>
          <p:nvPr/>
        </p:nvSpPr>
        <p:spPr>
          <a:xfrm>
            <a:off x="1543048" y="271467"/>
            <a:ext cx="9215439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8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Random Forest Regressor</a:t>
            </a:r>
            <a:endParaRPr kumimoji="1" lang="zh-TW" altLang="en-US" sz="4800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0" name="多重文件 9">
            <a:extLst>
              <a:ext uri="{FF2B5EF4-FFF2-40B4-BE49-F238E27FC236}">
                <a16:creationId xmlns:a16="http://schemas.microsoft.com/office/drawing/2014/main" id="{4EED2C8F-75F0-1944-9365-6BC6DCA38E6F}"/>
              </a:ext>
            </a:extLst>
          </p:cNvPr>
          <p:cNvSpPr/>
          <p:nvPr/>
        </p:nvSpPr>
        <p:spPr>
          <a:xfrm>
            <a:off x="528635" y="4643435"/>
            <a:ext cx="2714626" cy="1571630"/>
          </a:xfrm>
          <a:prstGeom prst="flowChartMultidocumen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BiauKaiTC" panose="03000500000000000000" pitchFamily="66" charset="-120"/>
                <a:ea typeface="BiauKaiTC" panose="03000500000000000000" pitchFamily="66" charset="-120"/>
              </a:rPr>
              <a:t>y uxl4</a:t>
            </a:r>
          </a:p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資料清理</a:t>
            </a:r>
            <a:endParaRPr kumimoji="1" lang="en-US" altLang="zh-TW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endParaRPr kumimoji="1" lang="zh-TW" alt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4CC4EB3D-2493-9B44-BAEF-AF510A787438}"/>
              </a:ext>
            </a:extLst>
          </p:cNvPr>
          <p:cNvSpPr/>
          <p:nvPr/>
        </p:nvSpPr>
        <p:spPr>
          <a:xfrm>
            <a:off x="4610100" y="4681530"/>
            <a:ext cx="257175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數據切割及編碼</a:t>
            </a:r>
            <a:endParaRPr kumimoji="1" lang="zh-TW" altLang="en-US" sz="36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7" name="向下箭號 16">
            <a:extLst>
              <a:ext uri="{FF2B5EF4-FFF2-40B4-BE49-F238E27FC236}">
                <a16:creationId xmlns:a16="http://schemas.microsoft.com/office/drawing/2014/main" id="{AB6D4098-0013-4A4D-8B70-EBA2A4088537}"/>
              </a:ext>
            </a:extLst>
          </p:cNvPr>
          <p:cNvSpPr/>
          <p:nvPr/>
        </p:nvSpPr>
        <p:spPr>
          <a:xfrm rot="10800000">
            <a:off x="5538787" y="3228978"/>
            <a:ext cx="714375" cy="828675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8726405E-0312-B54A-9F43-A318C18FBF8B}"/>
              </a:ext>
            </a:extLst>
          </p:cNvPr>
          <p:cNvSpPr/>
          <p:nvPr/>
        </p:nvSpPr>
        <p:spPr>
          <a:xfrm>
            <a:off x="4610100" y="1676403"/>
            <a:ext cx="257175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分析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21" name="向下箭號 20">
            <a:extLst>
              <a:ext uri="{FF2B5EF4-FFF2-40B4-BE49-F238E27FC236}">
                <a16:creationId xmlns:a16="http://schemas.microsoft.com/office/drawing/2014/main" id="{68F55109-25A1-A145-99C6-43B5B5A3E0DD}"/>
              </a:ext>
            </a:extLst>
          </p:cNvPr>
          <p:cNvSpPr/>
          <p:nvPr/>
        </p:nvSpPr>
        <p:spPr>
          <a:xfrm rot="16200000">
            <a:off x="3569493" y="4810123"/>
            <a:ext cx="714375" cy="828675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向下箭號 21">
            <a:extLst>
              <a:ext uri="{FF2B5EF4-FFF2-40B4-BE49-F238E27FC236}">
                <a16:creationId xmlns:a16="http://schemas.microsoft.com/office/drawing/2014/main" id="{F789828A-9F7B-B24C-AF11-2FD00D0C8C4E}"/>
              </a:ext>
            </a:extLst>
          </p:cNvPr>
          <p:cNvSpPr/>
          <p:nvPr/>
        </p:nvSpPr>
        <p:spPr>
          <a:xfrm rot="16200000">
            <a:off x="7762873" y="1771646"/>
            <a:ext cx="714375" cy="828675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489C23F-71FD-AE40-A340-9848A4021D80}"/>
              </a:ext>
            </a:extLst>
          </p:cNvPr>
          <p:cNvSpPr/>
          <p:nvPr/>
        </p:nvSpPr>
        <p:spPr>
          <a:xfrm>
            <a:off x="8863013" y="1671638"/>
            <a:ext cx="257175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模型說明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26" name="向下箭號 25">
            <a:extLst>
              <a:ext uri="{FF2B5EF4-FFF2-40B4-BE49-F238E27FC236}">
                <a16:creationId xmlns:a16="http://schemas.microsoft.com/office/drawing/2014/main" id="{EDD4B6F6-BDB1-1B46-BC36-EE7F0A1A1273}"/>
              </a:ext>
            </a:extLst>
          </p:cNvPr>
          <p:cNvSpPr/>
          <p:nvPr/>
        </p:nvSpPr>
        <p:spPr>
          <a:xfrm>
            <a:off x="9791700" y="3257553"/>
            <a:ext cx="714375" cy="828675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DFE9BB19-CB87-AA47-A54E-C44BFF3AE3DF}"/>
              </a:ext>
            </a:extLst>
          </p:cNvPr>
          <p:cNvSpPr/>
          <p:nvPr/>
        </p:nvSpPr>
        <p:spPr>
          <a:xfrm>
            <a:off x="8863013" y="4672011"/>
            <a:ext cx="257175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特徵解釋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698F4729-B788-544D-941F-F0054D17A7D9}"/>
              </a:ext>
            </a:extLst>
          </p:cNvPr>
          <p:cNvSpPr/>
          <p:nvPr/>
        </p:nvSpPr>
        <p:spPr>
          <a:xfrm>
            <a:off x="428623" y="4261247"/>
            <a:ext cx="7143752" cy="233600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60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Data preprocessing</a:t>
            </a:r>
            <a:endParaRPr kumimoji="1" lang="zh-TW" altLang="en-US" sz="60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4" name="乘號 3">
            <a:extLst>
              <a:ext uri="{FF2B5EF4-FFF2-40B4-BE49-F238E27FC236}">
                <a16:creationId xmlns:a16="http://schemas.microsoft.com/office/drawing/2014/main" id="{7419AF75-04CB-6F47-9866-7F225757670C}"/>
              </a:ext>
            </a:extLst>
          </p:cNvPr>
          <p:cNvSpPr/>
          <p:nvPr/>
        </p:nvSpPr>
        <p:spPr>
          <a:xfrm>
            <a:off x="1253107" y="4438641"/>
            <a:ext cx="5065207" cy="214789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555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C48062A4-37C5-464C-9860-56C1231069B5}"/>
              </a:ext>
            </a:extLst>
          </p:cNvPr>
          <p:cNvGrpSpPr/>
          <p:nvPr/>
        </p:nvGrpSpPr>
        <p:grpSpPr>
          <a:xfrm>
            <a:off x="2357438" y="0"/>
            <a:ext cx="9834562" cy="6858000"/>
            <a:chOff x="2357438" y="0"/>
            <a:chExt cx="9834562" cy="68580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61C3512-0B3D-064E-A62F-74399839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7438" y="0"/>
              <a:ext cx="9834562" cy="6858000"/>
            </a:xfrm>
            <a:prstGeom prst="rect">
              <a:avLst/>
            </a:prstGeom>
          </p:spPr>
        </p:pic>
        <p:sp>
          <p:nvSpPr>
            <p:cNvPr id="12" name="向下箭號 11">
              <a:extLst>
                <a:ext uri="{FF2B5EF4-FFF2-40B4-BE49-F238E27FC236}">
                  <a16:creationId xmlns:a16="http://schemas.microsoft.com/office/drawing/2014/main" id="{B9A6DD6B-5F77-AB47-BE08-8E3C9CB88D53}"/>
                </a:ext>
              </a:extLst>
            </p:cNvPr>
            <p:cNvSpPr/>
            <p:nvPr/>
          </p:nvSpPr>
          <p:spPr>
            <a:xfrm rot="5400000">
              <a:off x="5567363" y="1296589"/>
              <a:ext cx="714375" cy="828675"/>
            </a:xfrm>
            <a:prstGeom prst="down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581611B0-8C72-6940-AE43-2A269C0B668B}"/>
                </a:ext>
              </a:extLst>
            </p:cNvPr>
            <p:cNvSpPr/>
            <p:nvPr/>
          </p:nvSpPr>
          <p:spPr>
            <a:xfrm>
              <a:off x="6619877" y="43734"/>
              <a:ext cx="5451346" cy="3528141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隨機森林四種參數：</a:t>
              </a:r>
              <a:br>
                <a:rPr kumimoji="1" lang="en-US" altLang="zh-CN" sz="40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</a:br>
              <a:r>
                <a:rPr kumimoji="1" lang="zh-CN" altLang="en-US" sz="40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樹的數量</a:t>
              </a:r>
              <a:endParaRPr kumimoji="1" lang="en-US" altLang="zh-CN" sz="40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CN" altLang="en-US" sz="40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樹的深度</a:t>
              </a:r>
              <a:endParaRPr kumimoji="1" lang="en-US" altLang="zh-CN" sz="40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CN" altLang="en-US" sz="40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最小分裂樣本數</a:t>
              </a:r>
              <a:endParaRPr kumimoji="1" lang="en-US" altLang="zh-CN" sz="40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CN" altLang="en-US" sz="40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最小葉子樣本</a:t>
              </a:r>
              <a:endParaRPr kumimoji="1" lang="en-US" altLang="zh-TW" sz="40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</p:grpSp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C4E22CF-A6F8-B24A-8A22-5E54DCEF2642}"/>
              </a:ext>
            </a:extLst>
          </p:cNvPr>
          <p:cNvGrpSpPr/>
          <p:nvPr/>
        </p:nvGrpSpPr>
        <p:grpSpPr>
          <a:xfrm>
            <a:off x="2357438" y="0"/>
            <a:ext cx="9834562" cy="6814266"/>
            <a:chOff x="2357438" y="0"/>
            <a:chExt cx="9834562" cy="6814266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B16A57A-E745-324E-9128-8213AB5C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7438" y="0"/>
              <a:ext cx="9834562" cy="6814266"/>
            </a:xfrm>
            <a:prstGeom prst="rect">
              <a:avLst/>
            </a:prstGeom>
          </p:spPr>
        </p:pic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2A8AA9AC-4DCD-3B42-AD9B-F9F0E3A21DB6}"/>
                </a:ext>
              </a:extLst>
            </p:cNvPr>
            <p:cNvSpPr/>
            <p:nvPr/>
          </p:nvSpPr>
          <p:spPr>
            <a:xfrm>
              <a:off x="2357438" y="228600"/>
              <a:ext cx="8258175" cy="529509"/>
            </a:xfrm>
            <a:prstGeom prst="frame">
              <a:avLst>
                <a:gd name="adj1" fmla="val 12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543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D079D6-D8FF-A841-B80F-6AAE69ED0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3" y="0"/>
            <a:ext cx="9863136" cy="6858000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20214A1A-513E-1F47-9C15-AFE775E31599}"/>
              </a:ext>
            </a:extLst>
          </p:cNvPr>
          <p:cNvSpPr/>
          <p:nvPr/>
        </p:nvSpPr>
        <p:spPr>
          <a:xfrm>
            <a:off x="2328863" y="4793456"/>
            <a:ext cx="9863136" cy="2064544"/>
          </a:xfrm>
          <a:prstGeom prst="frame">
            <a:avLst>
              <a:gd name="adj1" fmla="val 12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38F99CD-110A-9548-9700-B70C56782A06}"/>
              </a:ext>
            </a:extLst>
          </p:cNvPr>
          <p:cNvGrpSpPr/>
          <p:nvPr/>
        </p:nvGrpSpPr>
        <p:grpSpPr>
          <a:xfrm>
            <a:off x="6546056" y="1593058"/>
            <a:ext cx="4243387" cy="3061094"/>
            <a:chOff x="6546056" y="1593058"/>
            <a:chExt cx="4243387" cy="3061094"/>
          </a:xfrm>
        </p:grpSpPr>
        <p:sp>
          <p:nvSpPr>
            <p:cNvPr id="15" name="向下箭號 14">
              <a:extLst>
                <a:ext uri="{FF2B5EF4-FFF2-40B4-BE49-F238E27FC236}">
                  <a16:creationId xmlns:a16="http://schemas.microsoft.com/office/drawing/2014/main" id="{FBA159AC-3B59-BB48-BCD8-5BE5E65AD540}"/>
                </a:ext>
              </a:extLst>
            </p:cNvPr>
            <p:cNvSpPr/>
            <p:nvPr/>
          </p:nvSpPr>
          <p:spPr>
            <a:xfrm>
              <a:off x="8310563" y="3825477"/>
              <a:ext cx="714375" cy="828675"/>
            </a:xfrm>
            <a:prstGeom prst="down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C022AFB8-EC8C-1249-BD77-D0D8CE875054}"/>
                </a:ext>
              </a:extLst>
            </p:cNvPr>
            <p:cNvSpPr/>
            <p:nvPr/>
          </p:nvSpPr>
          <p:spPr>
            <a:xfrm>
              <a:off x="6546056" y="1593058"/>
              <a:ext cx="4243387" cy="2028825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40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18</a:t>
              </a:r>
              <a:r>
                <a:rPr kumimoji="1" lang="zh-CN" altLang="en-US" sz="4000" b="1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個特徵（Ｘ）全納入計算</a:t>
              </a:r>
              <a:endParaRPr kumimoji="1" lang="en-US" altLang="zh-TW" sz="40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420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kumimoji="1"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A333F77-80CD-BF44-B4B8-68B70BF9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1" y="0"/>
            <a:ext cx="9734550" cy="6858000"/>
          </a:xfrm>
          <a:prstGeom prst="rect">
            <a:avLst/>
          </a:prstGeom>
        </p:spPr>
      </p:pic>
      <p:sp>
        <p:nvSpPr>
          <p:cNvPr id="10" name="向下箭號 9">
            <a:extLst>
              <a:ext uri="{FF2B5EF4-FFF2-40B4-BE49-F238E27FC236}">
                <a16:creationId xmlns:a16="http://schemas.microsoft.com/office/drawing/2014/main" id="{F8B64616-F3DC-4B41-8A77-5CF79DC67DF6}"/>
              </a:ext>
            </a:extLst>
          </p:cNvPr>
          <p:cNvSpPr/>
          <p:nvPr/>
        </p:nvSpPr>
        <p:spPr>
          <a:xfrm rot="5400000">
            <a:off x="6715132" y="967978"/>
            <a:ext cx="714375" cy="828675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E2BE70E-FC23-4649-A783-9418ADA2EFF8}"/>
              </a:ext>
            </a:extLst>
          </p:cNvPr>
          <p:cNvSpPr/>
          <p:nvPr/>
        </p:nvSpPr>
        <p:spPr>
          <a:xfrm>
            <a:off x="7728519" y="450766"/>
            <a:ext cx="4221620" cy="2050565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鄉鎮市區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車位總價元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總樓層數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土地移轉總面積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建物移轉總面積</a:t>
            </a:r>
          </a:p>
        </p:txBody>
      </p:sp>
    </p:spTree>
    <p:extLst>
      <p:ext uri="{BB962C8B-B14F-4D97-AF65-F5344CB8AC3E}">
        <p14:creationId xmlns:p14="http://schemas.microsoft.com/office/powerpoint/2010/main" val="1505265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4D702BB-7EBC-4D4D-9096-3BF1AB74C490}"/>
              </a:ext>
            </a:extLst>
          </p:cNvPr>
          <p:cNvGrpSpPr/>
          <p:nvPr/>
        </p:nvGrpSpPr>
        <p:grpSpPr>
          <a:xfrm>
            <a:off x="2528888" y="0"/>
            <a:ext cx="9663112" cy="6858000"/>
            <a:chOff x="2528888" y="0"/>
            <a:chExt cx="9663112" cy="685800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4F1537A-81DC-374E-9944-BB0FC182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8888" y="0"/>
              <a:ext cx="9663112" cy="6858000"/>
            </a:xfrm>
            <a:prstGeom prst="rect">
              <a:avLst/>
            </a:prstGeom>
          </p:spPr>
        </p:pic>
        <p:sp>
          <p:nvSpPr>
            <p:cNvPr id="22" name="框架 21">
              <a:extLst>
                <a:ext uri="{FF2B5EF4-FFF2-40B4-BE49-F238E27FC236}">
                  <a16:creationId xmlns:a16="http://schemas.microsoft.com/office/drawing/2014/main" id="{7BF20F4C-19B3-3547-AFA6-CFA391005127}"/>
                </a:ext>
              </a:extLst>
            </p:cNvPr>
            <p:cNvSpPr/>
            <p:nvPr/>
          </p:nvSpPr>
          <p:spPr>
            <a:xfrm>
              <a:off x="2528888" y="0"/>
              <a:ext cx="6843712" cy="1300163"/>
            </a:xfrm>
            <a:prstGeom prst="frame">
              <a:avLst>
                <a:gd name="adj1" fmla="val 12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3096E9E-1600-BE44-8CE3-18E211CB32E2}"/>
              </a:ext>
            </a:extLst>
          </p:cNvPr>
          <p:cNvGrpSpPr/>
          <p:nvPr/>
        </p:nvGrpSpPr>
        <p:grpSpPr>
          <a:xfrm>
            <a:off x="2528888" y="0"/>
            <a:ext cx="9663112" cy="6858000"/>
            <a:chOff x="2528888" y="0"/>
            <a:chExt cx="9663112" cy="685800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A6AC2EB-82CF-BA40-A65C-54E4EAD47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8888" y="0"/>
              <a:ext cx="9663112" cy="6858000"/>
            </a:xfrm>
            <a:prstGeom prst="rect">
              <a:avLst/>
            </a:prstGeom>
          </p:spPr>
        </p:pic>
        <p:sp>
          <p:nvSpPr>
            <p:cNvPr id="24" name="框架 23">
              <a:extLst>
                <a:ext uri="{FF2B5EF4-FFF2-40B4-BE49-F238E27FC236}">
                  <a16:creationId xmlns:a16="http://schemas.microsoft.com/office/drawing/2014/main" id="{95F204DF-FA72-C940-A00D-F67923BB426D}"/>
                </a:ext>
              </a:extLst>
            </p:cNvPr>
            <p:cNvSpPr/>
            <p:nvPr/>
          </p:nvSpPr>
          <p:spPr>
            <a:xfrm>
              <a:off x="2528888" y="0"/>
              <a:ext cx="1514475" cy="942975"/>
            </a:xfrm>
            <a:prstGeom prst="frame">
              <a:avLst>
                <a:gd name="adj1" fmla="val 12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1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分析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4F921B-8C43-EF4E-BB1E-C69EDF8BE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0"/>
            <a:ext cx="9620250" cy="6858000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D700CECA-0CB1-ED40-8B17-0284B233CEDF}"/>
              </a:ext>
            </a:extLst>
          </p:cNvPr>
          <p:cNvSpPr/>
          <p:nvPr/>
        </p:nvSpPr>
        <p:spPr>
          <a:xfrm>
            <a:off x="2571750" y="0"/>
            <a:ext cx="8386763" cy="4414838"/>
          </a:xfrm>
          <a:prstGeom prst="frame">
            <a:avLst>
              <a:gd name="adj1" fmla="val 12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8DB8C75-7AAE-3344-A4CC-9632635EFD3C}"/>
              </a:ext>
            </a:extLst>
          </p:cNvPr>
          <p:cNvGrpSpPr/>
          <p:nvPr/>
        </p:nvGrpSpPr>
        <p:grpSpPr>
          <a:xfrm>
            <a:off x="2571750" y="0"/>
            <a:ext cx="9620250" cy="6858000"/>
            <a:chOff x="2571750" y="0"/>
            <a:chExt cx="9620250" cy="685800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2F8C924-62E4-6F45-B4AD-1BCF432C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750" y="0"/>
              <a:ext cx="9620250" cy="68580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A2EC8BD-126A-0B4A-8C7C-C71CEB3BE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1750" y="0"/>
              <a:ext cx="2298700" cy="105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19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kumimoji="1"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分析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D150A7-868B-744E-B7A5-5D814EB0B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8" y="0"/>
            <a:ext cx="9777412" cy="6858000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BE2BE70E-FC23-4649-A783-9418ADA2EFF8}"/>
              </a:ext>
            </a:extLst>
          </p:cNvPr>
          <p:cNvSpPr/>
          <p:nvPr/>
        </p:nvSpPr>
        <p:spPr>
          <a:xfrm>
            <a:off x="7728518" y="128592"/>
            <a:ext cx="4344420" cy="2287019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鄉鎮市區平方項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鄉鎮市區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車位總價元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預售屋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車位總價元平方項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總樓層數</a:t>
            </a:r>
            <a:r>
              <a:rPr kumimoji="1" lang="en-US" altLang="zh-TW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/</a:t>
            </a:r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土地移轉總面積</a:t>
            </a:r>
            <a:endParaRPr kumimoji="1" lang="en-US" altLang="zh-TW" sz="24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24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交互作用項</a:t>
            </a:r>
          </a:p>
        </p:txBody>
      </p:sp>
      <p:sp>
        <p:nvSpPr>
          <p:cNvPr id="5" name="右彎箭號 4">
            <a:extLst>
              <a:ext uri="{FF2B5EF4-FFF2-40B4-BE49-F238E27FC236}">
                <a16:creationId xmlns:a16="http://schemas.microsoft.com/office/drawing/2014/main" id="{BC1C9056-B8B1-374C-8141-0819EE534DAB}"/>
              </a:ext>
            </a:extLst>
          </p:cNvPr>
          <p:cNvSpPr/>
          <p:nvPr/>
        </p:nvSpPr>
        <p:spPr>
          <a:xfrm rot="10800000">
            <a:off x="7767640" y="2536034"/>
            <a:ext cx="2131949" cy="1021558"/>
          </a:xfrm>
          <a:prstGeom prst="bentArrow">
            <a:avLst>
              <a:gd name="adj1" fmla="val 25000"/>
              <a:gd name="adj2" fmla="val 19444"/>
              <a:gd name="adj3" fmla="val 25000"/>
              <a:gd name="adj4" fmla="val 4375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0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kumimoji="1"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分析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F74D91-98C1-E445-AB87-289E2F874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815" y="0"/>
            <a:ext cx="9824185" cy="6858000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C7E64EAC-0D4E-C541-8CDF-D1B1FC0FDF0C}"/>
              </a:ext>
            </a:extLst>
          </p:cNvPr>
          <p:cNvSpPr/>
          <p:nvPr/>
        </p:nvSpPr>
        <p:spPr>
          <a:xfrm>
            <a:off x="2367815" y="5593328"/>
            <a:ext cx="9824185" cy="1264672"/>
          </a:xfrm>
          <a:prstGeom prst="frame">
            <a:avLst>
              <a:gd name="adj1" fmla="val 20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0" name="向下箭號 9">
            <a:extLst>
              <a:ext uri="{FF2B5EF4-FFF2-40B4-BE49-F238E27FC236}">
                <a16:creationId xmlns:a16="http://schemas.microsoft.com/office/drawing/2014/main" id="{39684F2C-1C52-6A4D-BBB1-2CCE7D959291}"/>
              </a:ext>
            </a:extLst>
          </p:cNvPr>
          <p:cNvSpPr/>
          <p:nvPr/>
        </p:nvSpPr>
        <p:spPr>
          <a:xfrm>
            <a:off x="9153323" y="4510542"/>
            <a:ext cx="714375" cy="828675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E81D7197-B930-1948-AE4C-30B2E8B317A4}"/>
              </a:ext>
            </a:extLst>
          </p:cNvPr>
          <p:cNvSpPr/>
          <p:nvPr/>
        </p:nvSpPr>
        <p:spPr>
          <a:xfrm>
            <a:off x="7421955" y="2367812"/>
            <a:ext cx="4243387" cy="2040555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經過交互作用及平方項的計算</a:t>
            </a:r>
            <a:endParaRPr kumimoji="1" lang="en-US" altLang="zh-TW" sz="40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4646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6E89B18-1B02-EC40-A122-E6F820571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798059"/>
              </p:ext>
            </p:extLst>
          </p:nvPr>
        </p:nvGraphicFramePr>
        <p:xfrm>
          <a:off x="2156058" y="9626"/>
          <a:ext cx="10035941" cy="684837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07197">
                  <a:extLst>
                    <a:ext uri="{9D8B030D-6E8A-4147-A177-3AD203B41FA5}">
                      <a16:colId xmlns:a16="http://schemas.microsoft.com/office/drawing/2014/main" val="287795168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2362328185"/>
                    </a:ext>
                  </a:extLst>
                </a:gridCol>
                <a:gridCol w="2680137">
                  <a:extLst>
                    <a:ext uri="{9D8B030D-6E8A-4147-A177-3AD203B41FA5}">
                      <a16:colId xmlns:a16="http://schemas.microsoft.com/office/drawing/2014/main" val="667684754"/>
                    </a:ext>
                  </a:extLst>
                </a:gridCol>
              </a:tblGrid>
              <a:tr h="77440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4400" dirty="0">
                          <a:solidFill>
                            <a:schemeClr val="bg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Random Forest Regressor</a:t>
                      </a:r>
                      <a:endParaRPr kumimoji="1" lang="zh-TW" altLang="en-US" sz="4400" dirty="0">
                        <a:solidFill>
                          <a:schemeClr val="bg1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40673"/>
                  </a:ext>
                </a:extLst>
              </a:tr>
              <a:tr h="74647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選用特徵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Train Adjusted R²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4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Test Adjusted R²</a:t>
                      </a:r>
                      <a:endParaRPr lang="zh-TW" altLang="en-US" sz="24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100786"/>
                  </a:ext>
                </a:extLst>
              </a:tr>
              <a:tr h="6624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18</a:t>
                      </a:r>
                      <a:r>
                        <a:rPr lang="zh-CN" altLang="en-US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個特徵（變數）全輸入</a:t>
                      </a:r>
                      <a:endParaRPr lang="zh-TW" altLang="en-US" sz="20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0.996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bg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0.976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901532"/>
                  </a:ext>
                </a:extLst>
              </a:tr>
              <a:tr h="1641745"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Township/</a:t>
                      </a:r>
                      <a:r>
                        <a:rPr lang="en" altLang="zh-TW" sz="2000" dirty="0" err="1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District_freq</a:t>
                      </a: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  <a:p>
                      <a:pPr algn="ctr"/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Parking</a:t>
                      </a:r>
                      <a:r>
                        <a:rPr lang="zh-TW" altLang="en-US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Price</a:t>
                      </a: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  <a:p>
                      <a:pPr algn="ctr"/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 Floors </a:t>
                      </a:r>
                    </a:p>
                    <a:p>
                      <a:pPr algn="ctr"/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Land Transfer Area (sqm) </a:t>
                      </a:r>
                    </a:p>
                    <a:p>
                      <a:pPr algn="ctr"/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Building Transfer Area (sqm)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0.99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459361"/>
                  </a:ext>
                </a:extLst>
              </a:tr>
              <a:tr h="107178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上述</a:t>
                      </a:r>
                      <a:r>
                        <a:rPr lang="en-US" altLang="zh-TW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r>
                        <a:rPr lang="zh-CN" altLang="en-US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個特徵生成交互作用及平方項：</a:t>
                      </a:r>
                      <a:endParaRPr lang="en-US" altLang="zh-CN" sz="20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  <a:p>
                      <a:pPr algn="ctr"/>
                      <a:r>
                        <a:rPr lang="en-US" altLang="zh-TW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5(</a:t>
                      </a:r>
                      <a:r>
                        <a:rPr lang="zh-CN" altLang="en-US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原始</a:t>
                      </a:r>
                      <a:r>
                        <a:rPr lang="en-US" altLang="zh-TW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)+10(</a:t>
                      </a:r>
                      <a:r>
                        <a:rPr lang="zh-CN" altLang="en-US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交互作用</a:t>
                      </a:r>
                      <a:r>
                        <a:rPr lang="en-US" altLang="zh-TW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)+5(</a:t>
                      </a:r>
                      <a:r>
                        <a:rPr lang="zh-CN" altLang="en-US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平方項</a:t>
                      </a:r>
                      <a:r>
                        <a:rPr lang="en-US" altLang="zh-TW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)</a:t>
                      </a:r>
                    </a:p>
                    <a:p>
                      <a:pPr algn="ctr"/>
                      <a:r>
                        <a:rPr lang="en-US" altLang="zh-TW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=20</a:t>
                      </a:r>
                      <a:r>
                        <a:rPr lang="zh-CN" altLang="en-US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新特徵</a:t>
                      </a:r>
                      <a:endParaRPr lang="zh-TW" altLang="en-US" sz="20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0.99</a:t>
                      </a:r>
                      <a:endParaRPr lang="zh-TW" altLang="en-US" sz="20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0.962</a:t>
                      </a:r>
                      <a:endParaRPr lang="zh-TW" altLang="en-US" sz="20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533910"/>
                  </a:ext>
                </a:extLst>
              </a:tr>
              <a:tr h="19515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kern="1200" dirty="0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Township/</a:t>
                      </a:r>
                      <a:r>
                        <a:rPr lang="en" altLang="zh-TW" sz="2000" kern="1200" dirty="0" err="1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District_freq_squared</a:t>
                      </a:r>
                      <a:r>
                        <a:rPr lang="en" altLang="zh-TW" sz="2000" kern="1200" dirty="0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Township/</a:t>
                      </a:r>
                      <a:r>
                        <a:rPr lang="en" altLang="zh-TW" sz="2000" kern="1200" dirty="0" err="1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District_freq</a:t>
                      </a:r>
                      <a:r>
                        <a:rPr lang="en" altLang="zh-TW" sz="2000" kern="1200" dirty="0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kern="1200" dirty="0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Parking Price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kern="1200" dirty="0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Parking </a:t>
                      </a:r>
                      <a:r>
                        <a:rPr lang="en" altLang="zh-TW" sz="2000" kern="1200" dirty="0" err="1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Price_squared</a:t>
                      </a:r>
                      <a:r>
                        <a:rPr lang="en" altLang="zh-TW" sz="2000" kern="1200" dirty="0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kern="1200" dirty="0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Total </a:t>
                      </a:r>
                      <a:r>
                        <a:rPr lang="en" altLang="zh-TW" sz="2000" kern="1200" dirty="0" err="1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Floors_Land</a:t>
                      </a:r>
                      <a:r>
                        <a:rPr lang="en" altLang="zh-TW" sz="2000" kern="1200" dirty="0">
                          <a:solidFill>
                            <a:schemeClr val="dk1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Transfer Area (sqm)_interaction</a:t>
                      </a:r>
                      <a:endParaRPr lang="zh-TW" altLang="en-US" sz="2000" kern="1200" dirty="0">
                        <a:solidFill>
                          <a:schemeClr val="dk1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0.985</a:t>
                      </a:r>
                      <a:endParaRPr lang="zh-TW" altLang="en-US" sz="20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0.945</a:t>
                      </a:r>
                      <a:endParaRPr lang="zh-TW" altLang="en-US" sz="2000" dirty="0"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608863"/>
                  </a:ext>
                </a:extLst>
              </a:tr>
            </a:tbl>
          </a:graphicData>
        </a:graphic>
      </p:graphicFrame>
      <p:sp>
        <p:nvSpPr>
          <p:cNvPr id="15" name="垂直捲動 14">
            <a:extLst>
              <a:ext uri="{FF2B5EF4-FFF2-40B4-BE49-F238E27FC236}">
                <a16:creationId xmlns:a16="http://schemas.microsoft.com/office/drawing/2014/main" id="{A9F693D8-5D50-5843-9F14-388CD0F2D96C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模型說明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066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500" y="1399027"/>
            <a:ext cx="9448800" cy="224262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Ｓ Ｈ Ａ Ｐ</a:t>
            </a:r>
          </a:p>
        </p:txBody>
      </p:sp>
    </p:spTree>
    <p:extLst>
      <p:ext uri="{BB962C8B-B14F-4D97-AF65-F5344CB8AC3E}">
        <p14:creationId xmlns:p14="http://schemas.microsoft.com/office/powerpoint/2010/main" val="229458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45A4EE0C-5C19-B546-A964-9C8271997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345" y="265004"/>
            <a:ext cx="11167805" cy="61690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zh-TW" altLang="en-US" sz="4800" b="1" dirty="0">
                <a:solidFill>
                  <a:srgbClr val="0070C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★</a:t>
            </a:r>
            <a:r>
              <a:rPr kumimoji="1" lang="zh-CN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預處理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數據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預處理是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清理、轉換數據以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提升模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型性能的關鍵步驟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包括編碼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、填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補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缺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失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值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及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特徵縮放等操作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透過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數據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預處理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可減少噪音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與不一致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性，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避免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垃圾進垃圾出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」，確保輸入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數據高質量，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提升模型準確性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並降低誤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差風險。</a:t>
            </a:r>
          </a:p>
        </p:txBody>
      </p:sp>
    </p:spTree>
    <p:extLst>
      <p:ext uri="{BB962C8B-B14F-4D97-AF65-F5344CB8AC3E}">
        <p14:creationId xmlns:p14="http://schemas.microsoft.com/office/powerpoint/2010/main" val="3666420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34BDE169-186C-FB47-9858-CFBB14A19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345" y="862370"/>
            <a:ext cx="11582143" cy="5592616"/>
          </a:xfrm>
        </p:spPr>
        <p:txBody>
          <a:bodyPr>
            <a:noAutofit/>
          </a:bodyPr>
          <a:lstStyle/>
          <a:p>
            <a:r>
              <a:rPr kumimoji="1" lang="zh-TW" altLang="en-US" sz="4800" b="1" dirty="0">
                <a:solidFill>
                  <a:srgbClr val="0070C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★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SHAP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值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 基於博弈理論，量化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並解釋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每個特徵對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 模型預測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結果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的影響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，提供全局與局部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 解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優點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解釋性強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，提供清晰的特徵貢獻解釋。</a:t>
            </a:r>
            <a:b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缺點</a:t>
            </a:r>
            <a:b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對於大型數據或複雜模型，計算 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SHAP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值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耗時。</a:t>
            </a:r>
            <a:endParaRPr kumimoji="1" lang="zh-TW" altLang="en-US" sz="48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1D2B96-CC1B-6146-8B2D-9B24696C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617" y="0"/>
            <a:ext cx="3346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3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特徵解釋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454146-C8DB-2545-A811-9744CDEE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4" y="0"/>
            <a:ext cx="9934575" cy="39433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D71D01-2CEE-AA4D-8F73-CE3119EB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3" y="3943350"/>
            <a:ext cx="9934575" cy="2914650"/>
          </a:xfrm>
          <a:prstGeom prst="rect">
            <a:avLst/>
          </a:prstGeom>
        </p:spPr>
      </p:pic>
      <p:sp>
        <p:nvSpPr>
          <p:cNvPr id="12" name="框架 11">
            <a:extLst>
              <a:ext uri="{FF2B5EF4-FFF2-40B4-BE49-F238E27FC236}">
                <a16:creationId xmlns:a16="http://schemas.microsoft.com/office/drawing/2014/main" id="{FB60BEC5-3F32-9647-8FC7-16A404666478}"/>
              </a:ext>
            </a:extLst>
          </p:cNvPr>
          <p:cNvSpPr/>
          <p:nvPr/>
        </p:nvSpPr>
        <p:spPr>
          <a:xfrm>
            <a:off x="6096000" y="3457576"/>
            <a:ext cx="4405314" cy="371476"/>
          </a:xfrm>
          <a:prstGeom prst="frame">
            <a:avLst>
              <a:gd name="adj1" fmla="val 12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框架 6">
            <a:extLst>
              <a:ext uri="{FF2B5EF4-FFF2-40B4-BE49-F238E27FC236}">
                <a16:creationId xmlns:a16="http://schemas.microsoft.com/office/drawing/2014/main" id="{16ADCE3C-42F2-4847-9939-3ADD8797D59B}"/>
              </a:ext>
            </a:extLst>
          </p:cNvPr>
          <p:cNvSpPr/>
          <p:nvPr/>
        </p:nvSpPr>
        <p:spPr>
          <a:xfrm>
            <a:off x="5863389" y="317634"/>
            <a:ext cx="4830278" cy="1145405"/>
          </a:xfrm>
          <a:prstGeom prst="frame">
            <a:avLst>
              <a:gd name="adj1" fmla="val 12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CAD2A3DA-199A-004A-9B12-69DACE72172B}"/>
              </a:ext>
            </a:extLst>
          </p:cNvPr>
          <p:cNvSpPr/>
          <p:nvPr/>
        </p:nvSpPr>
        <p:spPr>
          <a:xfrm>
            <a:off x="5863389" y="5406389"/>
            <a:ext cx="2029327" cy="1379421"/>
          </a:xfrm>
          <a:prstGeom prst="frame">
            <a:avLst>
              <a:gd name="adj1" fmla="val 12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737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34BDE169-186C-FB47-9858-CFBB14A19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835" y="0"/>
            <a:ext cx="11582143" cy="6896421"/>
          </a:xfrm>
        </p:spPr>
        <p:txBody>
          <a:bodyPr>
            <a:noAutofit/>
          </a:bodyPr>
          <a:lstStyle/>
          <a:p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X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軸是 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SHAP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值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表示該特徵對模型輸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出的影響方向和大小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正值表示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對預測值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有正向影響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b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負值表示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對預測值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有負向影響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b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en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Township/</a:t>
            </a:r>
            <a:r>
              <a:rPr kumimoji="1" lang="en" altLang="zh-TW" sz="48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District_freq</a:t>
            </a:r>
            <a:r>
              <a:rPr kumimoji="1" lang="zh-TW" altLang="en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顏色呈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現出較大的變化範圍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表明特徵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值的高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對影響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的方向和幅度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有顯著關聯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 </a:t>
            </a:r>
            <a:r>
              <a:rPr kumimoji="1" lang="en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Parking Price</a:t>
            </a:r>
            <a:r>
              <a:rPr kumimoji="1" lang="zh-TW" altLang="en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r>
              <a:rPr kumimoji="1" lang="en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SHAP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值分佈較集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中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表明該特徵對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模型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輸出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的影響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比較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穩定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5600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500" y="1399027"/>
            <a:ext cx="9448800" cy="224262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應  用  試  算</a:t>
            </a:r>
          </a:p>
        </p:txBody>
      </p:sp>
    </p:spTree>
    <p:extLst>
      <p:ext uri="{BB962C8B-B14F-4D97-AF65-F5344CB8AC3E}">
        <p14:creationId xmlns:p14="http://schemas.microsoft.com/office/powerpoint/2010/main" val="2521040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應用試算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F60E7C-7E05-D144-BBCA-73F8CA1A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57" y="2037557"/>
            <a:ext cx="4203700" cy="24257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233EC45-0F6A-D84A-99C8-40331F3F7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57" y="5868596"/>
            <a:ext cx="3375603" cy="977900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A45E6D82-BDE6-9D43-9D69-E78C6580597F}"/>
              </a:ext>
            </a:extLst>
          </p:cNvPr>
          <p:cNvGrpSpPr/>
          <p:nvPr/>
        </p:nvGrpSpPr>
        <p:grpSpPr>
          <a:xfrm>
            <a:off x="6197845" y="0"/>
            <a:ext cx="4477095" cy="3607594"/>
            <a:chOff x="6197845" y="0"/>
            <a:chExt cx="4477095" cy="3607594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57B10AA3-8A5B-EC40-AF89-6ADAA849A71E}"/>
                </a:ext>
              </a:extLst>
            </p:cNvPr>
            <p:cNvGrpSpPr/>
            <p:nvPr/>
          </p:nvGrpSpPr>
          <p:grpSpPr>
            <a:xfrm>
              <a:off x="6197845" y="0"/>
              <a:ext cx="4477095" cy="3607594"/>
              <a:chOff x="6197845" y="0"/>
              <a:chExt cx="4477095" cy="3607594"/>
            </a:xfrm>
          </p:grpSpPr>
          <p:sp>
            <p:nvSpPr>
              <p:cNvPr id="10" name="向下箭號 9">
                <a:extLst>
                  <a:ext uri="{FF2B5EF4-FFF2-40B4-BE49-F238E27FC236}">
                    <a16:creationId xmlns:a16="http://schemas.microsoft.com/office/drawing/2014/main" id="{CC3ADC96-09CF-7A4F-8068-06FC7B4A72D7}"/>
                  </a:ext>
                </a:extLst>
              </p:cNvPr>
              <p:cNvSpPr/>
              <p:nvPr/>
            </p:nvSpPr>
            <p:spPr>
              <a:xfrm rot="16200000">
                <a:off x="6254995" y="2836069"/>
                <a:ext cx="714375" cy="828675"/>
              </a:xfrm>
              <a:prstGeom prst="downArrow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6BEFCB85-C7EB-A04C-84E6-4B1F73B79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2860" y="0"/>
                <a:ext cx="3392080" cy="1248096"/>
              </a:xfrm>
              <a:prstGeom prst="rect">
                <a:avLst/>
              </a:prstGeom>
            </p:spPr>
          </p:pic>
        </p:grpSp>
        <p:sp>
          <p:nvSpPr>
            <p:cNvPr id="22" name="框架 21">
              <a:extLst>
                <a:ext uri="{FF2B5EF4-FFF2-40B4-BE49-F238E27FC236}">
                  <a16:creationId xmlns:a16="http://schemas.microsoft.com/office/drawing/2014/main" id="{10E47867-83C9-E34A-90C9-3DADC036E088}"/>
                </a:ext>
              </a:extLst>
            </p:cNvPr>
            <p:cNvSpPr/>
            <p:nvPr/>
          </p:nvSpPr>
          <p:spPr>
            <a:xfrm>
              <a:off x="7282856" y="716691"/>
              <a:ext cx="3375603" cy="259493"/>
            </a:xfrm>
            <a:prstGeom prst="frame">
              <a:avLst>
                <a:gd name="adj1" fmla="val 12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3C1A606-5EEE-3E40-9BFE-8F239AC9D1B9}"/>
              </a:ext>
            </a:extLst>
          </p:cNvPr>
          <p:cNvGrpSpPr/>
          <p:nvPr/>
        </p:nvGrpSpPr>
        <p:grpSpPr>
          <a:xfrm>
            <a:off x="7274615" y="1649666"/>
            <a:ext cx="3383849" cy="952500"/>
            <a:chOff x="7274615" y="1649666"/>
            <a:chExt cx="3383849" cy="95250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B59E6C0-051D-F340-89E8-80B15D56C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2860" y="1649666"/>
              <a:ext cx="3375604" cy="952500"/>
            </a:xfrm>
            <a:prstGeom prst="rect">
              <a:avLst/>
            </a:prstGeom>
          </p:spPr>
        </p:pic>
        <p:sp>
          <p:nvSpPr>
            <p:cNvPr id="23" name="框架 22">
              <a:extLst>
                <a:ext uri="{FF2B5EF4-FFF2-40B4-BE49-F238E27FC236}">
                  <a16:creationId xmlns:a16="http://schemas.microsoft.com/office/drawing/2014/main" id="{9D2856F6-585B-E24F-B6FD-568F97100D33}"/>
                </a:ext>
              </a:extLst>
            </p:cNvPr>
            <p:cNvSpPr/>
            <p:nvPr/>
          </p:nvSpPr>
          <p:spPr>
            <a:xfrm>
              <a:off x="7274615" y="2228341"/>
              <a:ext cx="3375603" cy="190559"/>
            </a:xfrm>
            <a:prstGeom prst="frame">
              <a:avLst>
                <a:gd name="adj1" fmla="val 12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CC458A7-EBD6-6945-91FA-E37650B4D4B5}"/>
              </a:ext>
            </a:extLst>
          </p:cNvPr>
          <p:cNvGrpSpPr/>
          <p:nvPr/>
        </p:nvGrpSpPr>
        <p:grpSpPr>
          <a:xfrm>
            <a:off x="7266374" y="3039317"/>
            <a:ext cx="3392088" cy="990600"/>
            <a:chOff x="7266374" y="3039317"/>
            <a:chExt cx="3392088" cy="99060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CA20E6A-DE7A-AD4C-9455-4834AC166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2859" y="3039317"/>
              <a:ext cx="3375603" cy="990600"/>
            </a:xfrm>
            <a:prstGeom prst="rect">
              <a:avLst/>
            </a:prstGeom>
          </p:spPr>
        </p:pic>
        <p:sp>
          <p:nvSpPr>
            <p:cNvPr id="24" name="框架 23">
              <a:extLst>
                <a:ext uri="{FF2B5EF4-FFF2-40B4-BE49-F238E27FC236}">
                  <a16:creationId xmlns:a16="http://schemas.microsoft.com/office/drawing/2014/main" id="{EE56EDF7-44C5-6249-BF93-9D1B4E2D1B55}"/>
                </a:ext>
              </a:extLst>
            </p:cNvPr>
            <p:cNvSpPr/>
            <p:nvPr/>
          </p:nvSpPr>
          <p:spPr>
            <a:xfrm>
              <a:off x="7266374" y="3641128"/>
              <a:ext cx="3375603" cy="190559"/>
            </a:xfrm>
            <a:prstGeom prst="frame">
              <a:avLst>
                <a:gd name="adj1" fmla="val 12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02B4C91A-3683-0E47-BBDA-418F034F7512}"/>
              </a:ext>
            </a:extLst>
          </p:cNvPr>
          <p:cNvGrpSpPr/>
          <p:nvPr/>
        </p:nvGrpSpPr>
        <p:grpSpPr>
          <a:xfrm>
            <a:off x="7282847" y="4463814"/>
            <a:ext cx="3375614" cy="990600"/>
            <a:chOff x="7282847" y="4463814"/>
            <a:chExt cx="3375614" cy="990600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C66B774B-92BE-514C-9B76-CBFF17E02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2858" y="4463814"/>
              <a:ext cx="3375603" cy="990600"/>
            </a:xfrm>
            <a:prstGeom prst="rect">
              <a:avLst/>
            </a:prstGeom>
          </p:spPr>
        </p:pic>
        <p:sp>
          <p:nvSpPr>
            <p:cNvPr id="25" name="框架 24">
              <a:extLst>
                <a:ext uri="{FF2B5EF4-FFF2-40B4-BE49-F238E27FC236}">
                  <a16:creationId xmlns:a16="http://schemas.microsoft.com/office/drawing/2014/main" id="{D656D4BB-F9B6-9E47-AF6C-FDB02B6BEED8}"/>
                </a:ext>
              </a:extLst>
            </p:cNvPr>
            <p:cNvSpPr/>
            <p:nvPr/>
          </p:nvSpPr>
          <p:spPr>
            <a:xfrm>
              <a:off x="7282847" y="5066275"/>
              <a:ext cx="3375603" cy="190559"/>
            </a:xfrm>
            <a:prstGeom prst="frame">
              <a:avLst>
                <a:gd name="adj1" fmla="val 12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6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35799CD0-8FAE-BB4C-863F-9EE5EBDF8E4B}"/>
              </a:ext>
            </a:extLst>
          </p:cNvPr>
          <p:cNvSpPr txBox="1">
            <a:spLocks/>
          </p:cNvSpPr>
          <p:nvPr/>
        </p:nvSpPr>
        <p:spPr>
          <a:xfrm>
            <a:off x="1184500" y="1677052"/>
            <a:ext cx="9448800" cy="2242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肆、結</a:t>
            </a: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論</a:t>
            </a:r>
            <a:endParaRPr lang="zh-TW" altLang="en-US" sz="72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2145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35799CD0-8FAE-BB4C-863F-9EE5EBDF8E4B}"/>
              </a:ext>
            </a:extLst>
          </p:cNvPr>
          <p:cNvSpPr txBox="1">
            <a:spLocks/>
          </p:cNvSpPr>
          <p:nvPr/>
        </p:nvSpPr>
        <p:spPr>
          <a:xfrm>
            <a:off x="513347" y="250257"/>
            <a:ext cx="11165305" cy="61409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lang="zh-CN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以本次</a:t>
            </a: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</a:t>
            </a:r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集</a:t>
            </a: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而言</a:t>
            </a:r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隨機森林模型的 </a:t>
            </a:r>
            <a:endParaRPr lang="en-US" altLang="zh-TW" sz="48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en-US" altLang="zh-TW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R² </a:t>
            </a:r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和 </a:t>
            </a:r>
            <a:r>
              <a:rPr lang="en-US" altLang="zh-TW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Adjusted R² </a:t>
            </a: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表現遠超線性模</a:t>
            </a:r>
            <a:endParaRPr lang="en-US" altLang="zh-TW" sz="48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型</a:t>
            </a:r>
            <a:r>
              <a:rPr lang="zh-TW" altLang="en-US" sz="48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endParaRPr lang="en-US" altLang="zh-TW" sz="48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隨機森林雖然可以更好地捕捉數據中的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複雜模式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但要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解釋為什麼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模型做出</a:t>
            </a:r>
            <a:endParaRPr kumimoji="1" lang="en-US" altLang="zh-TW" sz="48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如此預測」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時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則需要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使用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像 </a:t>
            </a:r>
            <a: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SHAP 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這</a:t>
            </a:r>
            <a:endParaRPr kumimoji="1" lang="en-US" altLang="zh-TW" sz="48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樣的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輔助工具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而線性模型本身就具備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這種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解釋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能力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這就是線性模型在透明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性上的優勢所在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endParaRPr lang="en-US" altLang="zh-TW" sz="48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6091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35799CD0-8FAE-BB4C-863F-9EE5EBDF8E4B}"/>
              </a:ext>
            </a:extLst>
          </p:cNvPr>
          <p:cNvSpPr txBox="1">
            <a:spLocks/>
          </p:cNvSpPr>
          <p:nvPr/>
        </p:nvSpPr>
        <p:spPr>
          <a:xfrm>
            <a:off x="417095" y="163629"/>
            <a:ext cx="11165305" cy="67184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線性回歸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模型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是基於清晰的統計原理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endParaRPr kumimoji="1" lang="en-US" altLang="zh-TW" sz="48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這使得我們能夠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以直觀且具體的方式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理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解和解釋每一步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的過程。</a:t>
            </a:r>
            <a:endParaRPr kumimoji="1" lang="en-US" altLang="zh-TW" sz="48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相比之下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，現代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機器學習模型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，則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更加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複雜且依賴大量數據進行訓練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儘管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這些模型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在實際應用中表現優異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但由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於它們涉及大量的非線性計算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和多層結</a:t>
            </a:r>
            <a:endParaRPr kumimoji="1" lang="en-US" altLang="zh-TW" sz="48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構，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許多時候無法直觀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地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理解模型是如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何做出預測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。因此，這些模型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常被形容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黑盒子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」。</a:t>
            </a:r>
            <a:endParaRPr kumimoji="1" lang="en-US" altLang="zh-TW" sz="48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1956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35799CD0-8FAE-BB4C-863F-9EE5EBDF8E4B}"/>
              </a:ext>
            </a:extLst>
          </p:cNvPr>
          <p:cNvSpPr txBox="1">
            <a:spLocks/>
          </p:cNvSpPr>
          <p:nvPr/>
        </p:nvSpPr>
        <p:spPr>
          <a:xfrm>
            <a:off x="417095" y="288753"/>
            <a:ext cx="11165305" cy="4129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總結來說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，傳統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回歸分析與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現代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機器學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習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方法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在數據處理與預測的能力上各有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優勢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隨著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技術的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發展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如何在保持模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型預測準確度的同時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增強其可解釋性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與透明度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，將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會是未來數據科學發展的</a:t>
            </a:r>
            <a:endParaRPr kumimoji="1" lang="en-US" altLang="zh-TW" sz="48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一個重要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方向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  <a:endParaRPr kumimoji="1" lang="en-US" altLang="zh-TW" sz="4800" b="1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24D0C9-C13C-5945-A5AB-0B6CEF21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" y="4417988"/>
            <a:ext cx="4213654" cy="244001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D6800C6-0344-1342-9755-DDD02FB3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50" y="4417988"/>
            <a:ext cx="4768850" cy="2440012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E57CF637-A7DB-E44A-9EF2-BFAEC36C967D}"/>
              </a:ext>
            </a:extLst>
          </p:cNvPr>
          <p:cNvGrpSpPr/>
          <p:nvPr/>
        </p:nvGrpSpPr>
        <p:grpSpPr>
          <a:xfrm>
            <a:off x="1097874" y="4785629"/>
            <a:ext cx="10484526" cy="1631092"/>
            <a:chOff x="1105895" y="4732637"/>
            <a:chExt cx="10484526" cy="1631092"/>
          </a:xfrm>
        </p:grpSpPr>
        <p:sp>
          <p:nvSpPr>
            <p:cNvPr id="8" name="加號 7">
              <a:extLst>
                <a:ext uri="{FF2B5EF4-FFF2-40B4-BE49-F238E27FC236}">
                  <a16:creationId xmlns:a16="http://schemas.microsoft.com/office/drawing/2014/main" id="{667EBBE2-B841-7844-8E92-154D82DB6A9A}"/>
                </a:ext>
              </a:extLst>
            </p:cNvPr>
            <p:cNvSpPr/>
            <p:nvPr/>
          </p:nvSpPr>
          <p:spPr>
            <a:xfrm>
              <a:off x="5477403" y="4732637"/>
              <a:ext cx="1423403" cy="1631092"/>
            </a:xfrm>
            <a:prstGeom prst="mathPlus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5354AA-4F00-F846-B19B-76FD1C5144DF}"/>
                </a:ext>
              </a:extLst>
            </p:cNvPr>
            <p:cNvGrpSpPr/>
            <p:nvPr/>
          </p:nvGrpSpPr>
          <p:grpSpPr>
            <a:xfrm>
              <a:off x="1105895" y="5071067"/>
              <a:ext cx="10484526" cy="1292662"/>
              <a:chOff x="1105895" y="5071067"/>
              <a:chExt cx="10484526" cy="1292662"/>
            </a:xfrm>
          </p:grpSpPr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808C020-AC16-F140-A804-2762195E9924}"/>
                  </a:ext>
                </a:extLst>
              </p:cNvPr>
              <p:cNvSpPr txBox="1"/>
              <p:nvPr/>
            </p:nvSpPr>
            <p:spPr>
              <a:xfrm>
                <a:off x="1105895" y="5071067"/>
                <a:ext cx="3340977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6000" b="1" dirty="0">
                    <a:solidFill>
                      <a:srgbClr val="FF0000"/>
                    </a:solidFill>
                    <a:latin typeface="BiauKaiTC" panose="03000500000000000000" pitchFamily="66" charset="-120"/>
                    <a:ea typeface="BiauKaiTC" panose="03000500000000000000" pitchFamily="66" charset="-120"/>
                  </a:rPr>
                  <a:t>因果推論</a:t>
                </a:r>
                <a:endParaRPr kumimoji="1" lang="en-US" altLang="zh-TW" sz="6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endParaRPr>
              </a:p>
              <a:p>
                <a:endParaRPr kumimoji="1" lang="zh-TW" altLang="en-US" dirty="0"/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5E177CD-6B9D-9049-B90D-9AA158DD8B85}"/>
                  </a:ext>
                </a:extLst>
              </p:cNvPr>
              <p:cNvSpPr txBox="1"/>
              <p:nvPr/>
            </p:nvSpPr>
            <p:spPr>
              <a:xfrm>
                <a:off x="8249444" y="5071067"/>
                <a:ext cx="334097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6000" b="1" dirty="0">
                    <a:solidFill>
                      <a:srgbClr val="FF0000"/>
                    </a:solidFill>
                    <a:latin typeface="BiauKaiTC" panose="03000500000000000000" pitchFamily="66" charset="-120"/>
                    <a:ea typeface="BiauKaiTC" panose="03000500000000000000" pitchFamily="66" charset="-120"/>
                  </a:rPr>
                  <a:t>結果預測</a:t>
                </a:r>
              </a:p>
            </p:txBody>
          </p:sp>
        </p:grp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77AA15B7-0DCF-E847-AEA3-5AC11EB4A9EC}"/>
              </a:ext>
            </a:extLst>
          </p:cNvPr>
          <p:cNvSpPr/>
          <p:nvPr/>
        </p:nvSpPr>
        <p:spPr>
          <a:xfrm>
            <a:off x="5308618" y="5167185"/>
            <a:ext cx="1611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TW" altLang="en-US" sz="5400" b="1" cap="none" spc="50" dirty="0">
                <a:ln w="0"/>
                <a:solidFill>
                  <a:srgbClr val="FFFF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iauKaiTC" panose="03000500000000000000" pitchFamily="66" charset="-120"/>
                <a:ea typeface="BiauKaiTC" panose="03000500000000000000" pitchFamily="66" charset="-120"/>
              </a:rPr>
              <a:t>ＶＳ</a:t>
            </a:r>
            <a:endParaRPr lang="zh-TW" altLang="en-US" sz="5400" b="1" cap="none" spc="50" dirty="0">
              <a:ln w="0"/>
              <a:solidFill>
                <a:srgbClr val="FFFF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00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8AEEA9E-A421-EF45-92AD-93A371A4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34BDE169-186C-FB47-9858-CFBB14A19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2822" y="1767016"/>
            <a:ext cx="6264876" cy="1014605"/>
          </a:xfrm>
        </p:spPr>
        <p:txBody>
          <a:bodyPr>
            <a:noAutofit/>
          </a:bodyPr>
          <a:lstStyle/>
          <a:p>
            <a:r>
              <a:rPr lang="en" altLang="zh-TW" sz="72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Location</a:t>
            </a:r>
            <a:r>
              <a:rPr lang="zh-TW" altLang="en" sz="72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！</a:t>
            </a:r>
            <a:endParaRPr kumimoji="1" lang="zh-TW" altLang="en-US" sz="72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14FBA65A-10A2-1D4E-9E3A-04AD44EAAA3C}"/>
              </a:ext>
            </a:extLst>
          </p:cNvPr>
          <p:cNvSpPr txBox="1">
            <a:spLocks/>
          </p:cNvSpPr>
          <p:nvPr/>
        </p:nvSpPr>
        <p:spPr>
          <a:xfrm>
            <a:off x="3422822" y="2762377"/>
            <a:ext cx="6264876" cy="1014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sz="72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Location</a:t>
            </a:r>
            <a:r>
              <a:rPr lang="zh-TW" altLang="en" sz="72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！</a:t>
            </a:r>
            <a:endParaRPr kumimoji="1" lang="zh-TW" altLang="en-US" sz="72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512D387-72B7-CE4E-B2AF-EE7DB0A499F1}"/>
              </a:ext>
            </a:extLst>
          </p:cNvPr>
          <p:cNvSpPr txBox="1">
            <a:spLocks/>
          </p:cNvSpPr>
          <p:nvPr/>
        </p:nvSpPr>
        <p:spPr>
          <a:xfrm>
            <a:off x="3451652" y="3829179"/>
            <a:ext cx="6264876" cy="1014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TW" sz="72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Location</a:t>
            </a:r>
            <a:r>
              <a:rPr lang="zh-TW" altLang="en" sz="7200" b="1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！</a:t>
            </a:r>
            <a:endParaRPr kumimoji="1" lang="zh-TW" altLang="en-US" sz="7200" b="1" dirty="0">
              <a:solidFill>
                <a:srgbClr val="FFFF00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77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228F43E-CA31-7A4C-BCBB-AEF1FAE6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633" y="805221"/>
            <a:ext cx="11167805" cy="559261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TW" altLang="en-US" sz="4800" b="1" dirty="0">
                <a:solidFill>
                  <a:srgbClr val="0070C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★</a:t>
            </a:r>
            <a:r>
              <a:rPr kumimoji="1" lang="zh-CN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數據來源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：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內政部不動產交易實價查詢服務網：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 </a:t>
            </a:r>
            <a:r>
              <a:rPr kumimoji="1" lang="en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https://</a:t>
            </a:r>
            <a:r>
              <a:rPr kumimoji="1" lang="en" altLang="zh-TW" sz="4800" b="1" dirty="0" err="1">
                <a:latin typeface="Kaiti TC" panose="02010600040101010101" pitchFamily="2" charset="-120"/>
                <a:ea typeface="Kaiti TC" panose="02010600040101010101" pitchFamily="2" charset="-120"/>
              </a:rPr>
              <a:t>lvr.land.moi.gov.tw</a:t>
            </a:r>
            <a:r>
              <a:rPr kumimoji="1" lang="en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/</a:t>
            </a:r>
            <a:b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下載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預售屋買賣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資料選擇 “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台中市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”</a:t>
            </a:r>
            <a:b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00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◼︎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數據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涵蓋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時間包含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112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年第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4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季，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113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年</a:t>
            </a:r>
            <a:b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   第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1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季，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113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年第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2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季，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113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年第</a:t>
            </a:r>
            <a:r>
              <a:rPr kumimoji="1" lang="en-US" altLang="zh-TW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3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季</a:t>
            </a: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共一年</a:t>
            </a:r>
            <a:br>
              <a:rPr kumimoji="1" lang="en-US" altLang="zh-TW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TW" altLang="en-US" sz="4800" b="1" dirty="0">
                <a:solidFill>
                  <a:srgbClr val="FFFF00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   的資料</a:t>
            </a:r>
            <a:r>
              <a:rPr kumimoji="1" lang="zh-TW" altLang="en-US" sz="4800" b="1" dirty="0">
                <a:latin typeface="Kaiti TC" panose="02010600040101010101" pitchFamily="2" charset="-120"/>
                <a:ea typeface="Kaiti TC" panose="02010600040101010101" pitchFamily="2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5705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87130EF6-32F3-A744-B25E-ED1ECD323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6504" y="1945758"/>
            <a:ext cx="7197726" cy="2208794"/>
          </a:xfrm>
        </p:spPr>
        <p:txBody>
          <a:bodyPr>
            <a:noAutofit/>
          </a:bodyPr>
          <a:lstStyle/>
          <a:p>
            <a:pPr algn="ctr"/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謝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謝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聆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聽</a:t>
            </a:r>
            <a:br>
              <a:rPr kumimoji="1" lang="en-US" altLang="zh-CN" sz="7200" dirty="0"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恭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請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指</a:t>
            </a:r>
            <a:r>
              <a:rPr kumimoji="1" lang="zh-TW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  </a:t>
            </a:r>
            <a:r>
              <a:rPr kumimoji="1" lang="zh-CN" altLang="en-US" sz="7200" dirty="0">
                <a:latin typeface="Kaiti TC" panose="02010600040101010101" pitchFamily="2" charset="-120"/>
                <a:ea typeface="Kaiti TC" panose="02010600040101010101" pitchFamily="2" charset="-120"/>
              </a:rPr>
              <a:t>導</a:t>
            </a:r>
            <a:endParaRPr kumimoji="1" lang="zh-TW" altLang="en-US" sz="7200" dirty="0">
              <a:latin typeface="Kaiti TC" panose="02010600040101010101" pitchFamily="2" charset="-120"/>
              <a:ea typeface="Kai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294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>
            <a:extLst>
              <a:ext uri="{FF2B5EF4-FFF2-40B4-BE49-F238E27FC236}">
                <a16:creationId xmlns:a16="http://schemas.microsoft.com/office/drawing/2014/main" id="{9326DBF3-1FE2-FD4D-B97F-6DA4B430B68A}"/>
              </a:ext>
            </a:extLst>
          </p:cNvPr>
          <p:cNvSpPr/>
          <p:nvPr/>
        </p:nvSpPr>
        <p:spPr>
          <a:xfrm>
            <a:off x="571498" y="1671639"/>
            <a:ext cx="257175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讀取檔案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3" name="向下箭號 2">
            <a:extLst>
              <a:ext uri="{FF2B5EF4-FFF2-40B4-BE49-F238E27FC236}">
                <a16:creationId xmlns:a16="http://schemas.microsoft.com/office/drawing/2014/main" id="{C0FAFF03-3A39-384A-8F32-CA0F30E75617}"/>
              </a:ext>
            </a:extLst>
          </p:cNvPr>
          <p:cNvSpPr/>
          <p:nvPr/>
        </p:nvSpPr>
        <p:spPr>
          <a:xfrm>
            <a:off x="1500185" y="3257553"/>
            <a:ext cx="714375" cy="828675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水平捲動 7">
            <a:extLst>
              <a:ext uri="{FF2B5EF4-FFF2-40B4-BE49-F238E27FC236}">
                <a16:creationId xmlns:a16="http://schemas.microsoft.com/office/drawing/2014/main" id="{7A987D84-B494-5A49-BA60-5190D9F0B94C}"/>
              </a:ext>
            </a:extLst>
          </p:cNvPr>
          <p:cNvSpPr/>
          <p:nvPr/>
        </p:nvSpPr>
        <p:spPr>
          <a:xfrm>
            <a:off x="1543048" y="271467"/>
            <a:ext cx="9215439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8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Regression</a:t>
            </a:r>
            <a:r>
              <a:rPr kumimoji="1" lang="zh-TW" altLang="en-US" sz="48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en" altLang="zh-TW" sz="48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Analysis Workflow</a:t>
            </a:r>
            <a:endParaRPr kumimoji="1" lang="zh-TW" altLang="en-US" sz="4800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0" name="多重文件 9">
            <a:extLst>
              <a:ext uri="{FF2B5EF4-FFF2-40B4-BE49-F238E27FC236}">
                <a16:creationId xmlns:a16="http://schemas.microsoft.com/office/drawing/2014/main" id="{4EED2C8F-75F0-1944-9365-6BC6DCA38E6F}"/>
              </a:ext>
            </a:extLst>
          </p:cNvPr>
          <p:cNvSpPr/>
          <p:nvPr/>
        </p:nvSpPr>
        <p:spPr>
          <a:xfrm>
            <a:off x="528635" y="4643435"/>
            <a:ext cx="2714626" cy="1571630"/>
          </a:xfrm>
          <a:prstGeom prst="flowChartMultidocumen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BiauKaiTC" panose="03000500000000000000" pitchFamily="66" charset="-120"/>
                <a:ea typeface="BiauKaiTC" panose="03000500000000000000" pitchFamily="66" charset="-120"/>
              </a:rPr>
              <a:t>y uxl4</a:t>
            </a:r>
          </a:p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資料清理</a:t>
            </a:r>
            <a:endParaRPr kumimoji="1" lang="en-US" altLang="zh-TW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endParaRPr kumimoji="1" lang="zh-TW" alt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4CC4EB3D-2493-9B44-BAEF-AF510A787438}"/>
              </a:ext>
            </a:extLst>
          </p:cNvPr>
          <p:cNvSpPr/>
          <p:nvPr/>
        </p:nvSpPr>
        <p:spPr>
          <a:xfrm>
            <a:off x="4610100" y="4681530"/>
            <a:ext cx="257175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數據切割及編碼</a:t>
            </a:r>
            <a:endParaRPr kumimoji="1" lang="zh-TW" altLang="en-US" sz="36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7" name="向下箭號 16">
            <a:extLst>
              <a:ext uri="{FF2B5EF4-FFF2-40B4-BE49-F238E27FC236}">
                <a16:creationId xmlns:a16="http://schemas.microsoft.com/office/drawing/2014/main" id="{AB6D4098-0013-4A4D-8B70-EBA2A4088537}"/>
              </a:ext>
            </a:extLst>
          </p:cNvPr>
          <p:cNvSpPr/>
          <p:nvPr/>
        </p:nvSpPr>
        <p:spPr>
          <a:xfrm rot="10800000">
            <a:off x="5538787" y="3228978"/>
            <a:ext cx="714375" cy="828675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8726405E-0312-B54A-9F43-A318C18FBF8B}"/>
              </a:ext>
            </a:extLst>
          </p:cNvPr>
          <p:cNvSpPr/>
          <p:nvPr/>
        </p:nvSpPr>
        <p:spPr>
          <a:xfrm>
            <a:off x="4610100" y="1676403"/>
            <a:ext cx="257175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迴歸分析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21" name="向下箭號 20">
            <a:extLst>
              <a:ext uri="{FF2B5EF4-FFF2-40B4-BE49-F238E27FC236}">
                <a16:creationId xmlns:a16="http://schemas.microsoft.com/office/drawing/2014/main" id="{68F55109-25A1-A145-99C6-43B5B5A3E0DD}"/>
              </a:ext>
            </a:extLst>
          </p:cNvPr>
          <p:cNvSpPr/>
          <p:nvPr/>
        </p:nvSpPr>
        <p:spPr>
          <a:xfrm rot="16200000">
            <a:off x="3569493" y="4810123"/>
            <a:ext cx="714375" cy="828675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向下箭號 21">
            <a:extLst>
              <a:ext uri="{FF2B5EF4-FFF2-40B4-BE49-F238E27FC236}">
                <a16:creationId xmlns:a16="http://schemas.microsoft.com/office/drawing/2014/main" id="{F789828A-9F7B-B24C-AF11-2FD00D0C8C4E}"/>
              </a:ext>
            </a:extLst>
          </p:cNvPr>
          <p:cNvSpPr/>
          <p:nvPr/>
        </p:nvSpPr>
        <p:spPr>
          <a:xfrm rot="16200000">
            <a:off x="7762873" y="1771646"/>
            <a:ext cx="714375" cy="828675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489C23F-71FD-AE40-A340-9848A4021D80}"/>
              </a:ext>
            </a:extLst>
          </p:cNvPr>
          <p:cNvSpPr/>
          <p:nvPr/>
        </p:nvSpPr>
        <p:spPr>
          <a:xfrm>
            <a:off x="8863013" y="1671638"/>
            <a:ext cx="257175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模型說明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26" name="向下箭號 25">
            <a:extLst>
              <a:ext uri="{FF2B5EF4-FFF2-40B4-BE49-F238E27FC236}">
                <a16:creationId xmlns:a16="http://schemas.microsoft.com/office/drawing/2014/main" id="{EDD4B6F6-BDB1-1B46-BC36-EE7F0A1A1273}"/>
              </a:ext>
            </a:extLst>
          </p:cNvPr>
          <p:cNvSpPr/>
          <p:nvPr/>
        </p:nvSpPr>
        <p:spPr>
          <a:xfrm>
            <a:off x="9791700" y="3257553"/>
            <a:ext cx="714375" cy="828675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DFE9BB19-CB87-AA47-A54E-C44BFF3AE3DF}"/>
              </a:ext>
            </a:extLst>
          </p:cNvPr>
          <p:cNvSpPr/>
          <p:nvPr/>
        </p:nvSpPr>
        <p:spPr>
          <a:xfrm>
            <a:off x="8863013" y="4672011"/>
            <a:ext cx="257175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特徵解釋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698F4729-B788-544D-941F-F0054D17A7D9}"/>
              </a:ext>
            </a:extLst>
          </p:cNvPr>
          <p:cNvSpPr/>
          <p:nvPr/>
        </p:nvSpPr>
        <p:spPr>
          <a:xfrm>
            <a:off x="428623" y="4261247"/>
            <a:ext cx="7143752" cy="2336006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60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Data preprocessing</a:t>
            </a:r>
            <a:endParaRPr kumimoji="1" lang="zh-TW" altLang="en-US" sz="60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32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76547DF-40E3-7643-AF7B-FB9B110BB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4500" y="1399027"/>
            <a:ext cx="9448800" cy="2242624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72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  據  清  理</a:t>
            </a:r>
          </a:p>
        </p:txBody>
      </p:sp>
    </p:spTree>
    <p:extLst>
      <p:ext uri="{BB962C8B-B14F-4D97-AF65-F5344CB8AC3E}">
        <p14:creationId xmlns:p14="http://schemas.microsoft.com/office/powerpoint/2010/main" val="41154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E499EA5-16D0-0D44-AA2C-D660B2D53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0"/>
            <a:ext cx="10277475" cy="45148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C69BFEB-EF41-624B-9742-002946C2A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4514850"/>
            <a:ext cx="10277475" cy="2343149"/>
          </a:xfrm>
          <a:prstGeom prst="rect">
            <a:avLst/>
          </a:prstGeom>
        </p:spPr>
      </p:pic>
      <p:sp>
        <p:nvSpPr>
          <p:cNvPr id="12" name="框架 11">
            <a:extLst>
              <a:ext uri="{FF2B5EF4-FFF2-40B4-BE49-F238E27FC236}">
                <a16:creationId xmlns:a16="http://schemas.microsoft.com/office/drawing/2014/main" id="{1C3A5E28-DB47-6A43-91A1-290BD3DA84B5}"/>
              </a:ext>
            </a:extLst>
          </p:cNvPr>
          <p:cNvSpPr/>
          <p:nvPr/>
        </p:nvSpPr>
        <p:spPr>
          <a:xfrm>
            <a:off x="1971674" y="6529386"/>
            <a:ext cx="2957514" cy="32861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4" name="垂直捲動 13">
            <a:extLst>
              <a:ext uri="{FF2B5EF4-FFF2-40B4-BE49-F238E27FC236}">
                <a16:creationId xmlns:a16="http://schemas.microsoft.com/office/drawing/2014/main" id="{A28212E5-270F-5949-8D03-CCFDAA111693}"/>
              </a:ext>
            </a:extLst>
          </p:cNvPr>
          <p:cNvSpPr/>
          <p:nvPr/>
        </p:nvSpPr>
        <p:spPr>
          <a:xfrm>
            <a:off x="620311" y="614364"/>
            <a:ext cx="923330" cy="5272086"/>
          </a:xfrm>
          <a:prstGeom prst="verticalScroll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讀取檔案</a:t>
            </a:r>
            <a:endParaRPr kumimoji="1" lang="zh-TW" altLang="en-US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463602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{A13DC60D-F172-0B4C-B531-3887CFE4B910}tf10001079</Template>
  <TotalTime>43742</TotalTime>
  <Words>960</Words>
  <Application>Microsoft Macintosh PowerPoint</Application>
  <PresentationFormat>寬螢幕</PresentationFormat>
  <Paragraphs>214</Paragraphs>
  <Slides>60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5" baseType="lpstr">
      <vt:lpstr>BiauKaiTC</vt:lpstr>
      <vt:lpstr>Kaiti TC</vt:lpstr>
      <vt:lpstr>Arial</vt:lpstr>
      <vt:lpstr>Century Gothic</vt:lpstr>
      <vt:lpstr>飛機雲</vt:lpstr>
      <vt:lpstr>PowerPoint 簡報</vt:lpstr>
      <vt:lpstr>目    次</vt:lpstr>
      <vt:lpstr>目    次</vt:lpstr>
      <vt:lpstr>壹、資  料  預  處  理</vt:lpstr>
      <vt:lpstr>★預處理： ◼︎數據預處理是清理、轉換數據以提升模    型性能的關鍵步驟，包括編碼、填補缺    失值及特徵縮放等操作。 ◼︎透過數據預處理，可減少噪音與不一致    性，避免「垃圾進垃圾出」，確保輸入    數據高質量，提升模型準確性並降低誤    差風險。</vt:lpstr>
      <vt:lpstr>★數據來源： ◼︎內政部不動產交易實價查詢服務網：     https://lvr.land.moi.gov.tw/ ◼︎下載預售屋買賣資料選擇 “台中市” ◼︎數據涵蓋時間包含112年第4季，113年    第1季，113年第2季，113年第3季共一年    的資料。</vt:lpstr>
      <vt:lpstr>PowerPoint 簡報</vt:lpstr>
      <vt:lpstr>數  據  清  理</vt:lpstr>
      <vt:lpstr>PowerPoint 簡報</vt:lpstr>
      <vt:lpstr>PowerPoint 簡報</vt:lpstr>
      <vt:lpstr>PowerPoint 簡報</vt:lpstr>
      <vt:lpstr>PowerPoint 簡報</vt:lpstr>
      <vt:lpstr>PowerPoint 簡報</vt:lpstr>
      <vt:lpstr>編  碼  方  式</vt:lpstr>
      <vt:lpstr>★編碼方式： ◼︎標籤編碼：    將分類特徵轉為整數標籤。 ◼︎頻率編碼：    以類別在數據集中出現的頻率值替代特    徵值，反映類別的重要性。 ◼︎目標編碼：    利用連續變量的均值或統計特性來替代    分類特徵，能捕捉數據分布特性。</vt:lpstr>
      <vt:lpstr>PowerPoint 簡報</vt:lpstr>
      <vt:lpstr>PowerPoint 簡報</vt:lpstr>
      <vt:lpstr>PowerPoint 簡報</vt:lpstr>
      <vt:lpstr>貳、迴  歸  分  析</vt:lpstr>
      <vt:lpstr>PowerPoint 簡報</vt:lpstr>
      <vt:lpstr>全  變  數  輸  入</vt:lpstr>
      <vt:lpstr>PowerPoint 簡報</vt:lpstr>
      <vt:lpstr>窮  舉  法</vt:lpstr>
      <vt:lpstr>★窮舉法：     又稱暴力搜尋法，是一種解決問題的基     礎方法。它通過系統列舉所有可能的解     來找到最優解或符合條件的解。 ◼︎優點：    完整性強，能找到所有解。 ◼︎缺點    效率低，不適合處理大規模問題，因爲    需要大量計算資源，特別是記憶體和時    間成本。</vt:lpstr>
      <vt:lpstr>PowerPoint 簡報</vt:lpstr>
      <vt:lpstr>分  位  數  迴  歸</vt:lpstr>
      <vt:lpstr>◼︎分位數迴歸是一種統計建模方式，用於    估計目標變數在特定分位數下的條件分    布。與普通線性回歸模型（OLS）著重於    最小化誤差平方和以估計條件均值不    同，分位數迴歸則關注於不同分位數（如中位數或特定百分位）的條件分布。 ◼︎分位數迴歸並不假設殘差服從正態分    布，因此對異方差性和偏態數據具有更    好的穩健性。</vt:lpstr>
      <vt:lpstr>PowerPoint 簡報</vt:lpstr>
      <vt:lpstr>分  組  建  模</vt:lpstr>
      <vt:lpstr>◼︎分組建模在處理區域性數據時尤為有    效，能夠捕捉不同地區的異質性，在預    測房價時，各地區的土地面積、建築面    積等因素對價格的影響可能不同。 ◼︎分組建模能夠識別和處理每個分組內的    特定模式或趨勢，避免了全局模型忽略    區域差異的問題，有助於模型的可解釋    性。</vt:lpstr>
      <vt:lpstr>PowerPoint 簡報</vt:lpstr>
      <vt:lpstr>PowerPoint 簡報</vt:lpstr>
      <vt:lpstr>PowerPoint 簡報</vt:lpstr>
      <vt:lpstr>PowerPoint 簡報</vt:lpstr>
      <vt:lpstr>PowerPoint 簡報</vt:lpstr>
      <vt:lpstr>★小結： ◼︎本次迴歸任務，將數據集轉化為18個自    變數(X)和1個目標變數(Y)，同時輸入這    18個變數建立OLS迴歸模型，計算出R²     和 Ra²，初步評估模型的擬合效果，惟    異質性與殘差常態檢驗未能通過。 ◼︎利用窮舉法從18個特徵中選出5個最佳特    徵，使 R² 和 Ra² 最大化。然而，在此模    型下，殘差的常態性和異質性檢驗依舊    未能通過。</vt:lpstr>
      <vt:lpstr>◼︎採用分位數迴歸（分位數 Q = 0.7）以緩    解異質性問題。此模型關注了數據集上    層30%的數據，對應於Q=0.7 的分位數回    歸，進而計算出 R² 和 Ra² ，此時與檢驗    取得了相對平衡，但異質性檢驗結果為     0.01，仍未能完全通過。 </vt:lpstr>
      <vt:lpstr>◼︎將數據集按照地區進行分組建模，結果    顯示，雖然輸入的自變數 (X) 相同，但各    地區的變數影響程度存在顯著差異：部    分地區的變數對房價具有顯著影響，而    部分地區則不顯著。這種差異可能是導    致全區模型異質性的原因之一。此外，   某些地區（石岡區）的模型表現甚至出現   過擬合現象，表明某些地區的模型可能對   特定的特徵過度敏感。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Ｓ Ｈ Ａ Ｐ</vt:lpstr>
      <vt:lpstr>★SHAP值：     基於博弈理論，量化並解釋每個特徵對     模型預測結果的影響，提供全局與局部     解 ◼︎優點：    解釋性強，提供清晰的特徵貢獻解釋。 ◼︎缺點    對於大型數據或複雜模型，計算 SHAP     值耗時。</vt:lpstr>
      <vt:lpstr>PowerPoint 簡報</vt:lpstr>
      <vt:lpstr>◼︎X 軸是 SHAP 值，表示該特徵對模型輸    出的影響方向和大小：    正值表示對預測值有正向影響。    負值表示對預測值有負向影響。 ◼︎Township/District_freq：顏色呈    現出較大的變化範圍，表明特徵值的高    低對影響的方向和幅度有顯著關聯。 ◼︎ Parking Price：SHAP 值分佈較集    中，表明該特徵對模型輸出的影響比較    穩定。</vt:lpstr>
      <vt:lpstr>應  用  試  算</vt:lpstr>
      <vt:lpstr>PowerPoint 簡報</vt:lpstr>
      <vt:lpstr>PowerPoint 簡報</vt:lpstr>
      <vt:lpstr>PowerPoint 簡報</vt:lpstr>
      <vt:lpstr>PowerPoint 簡報</vt:lpstr>
      <vt:lpstr>PowerPoint 簡報</vt:lpstr>
      <vt:lpstr>Location！</vt:lpstr>
      <vt:lpstr>謝  謝  聆  聽 恭  請  指  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國立中興大學應數系文獻探討報告</dc:title>
  <dc:creator>Microsoft Office User</dc:creator>
  <cp:lastModifiedBy>Microsoft Office User</cp:lastModifiedBy>
  <cp:revision>295</cp:revision>
  <dcterms:created xsi:type="dcterms:W3CDTF">2024-03-09T05:33:34Z</dcterms:created>
  <dcterms:modified xsi:type="dcterms:W3CDTF">2024-12-28T01:58:03Z</dcterms:modified>
</cp:coreProperties>
</file>